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xls" ContentType="application/vnd.ms-exce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72" r:id="rId2"/>
    <p:sldId id="271" r:id="rId3"/>
    <p:sldId id="277" r:id="rId4"/>
    <p:sldId id="273" r:id="rId5"/>
    <p:sldId id="266" r:id="rId6"/>
    <p:sldId id="262" r:id="rId7"/>
    <p:sldId id="264" r:id="rId8"/>
    <p:sldId id="267" r:id="rId9"/>
    <p:sldId id="274" r:id="rId10"/>
    <p:sldId id="270" r:id="rId11"/>
    <p:sldId id="257" r:id="rId12"/>
    <p:sldId id="258" r:id="rId13"/>
    <p:sldId id="259" r:id="rId14"/>
    <p:sldId id="275" r:id="rId15"/>
    <p:sldId id="276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6800"/>
    <a:srgbClr val="006B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9653" autoAdjust="0"/>
    <p:restoredTop sz="86452" autoAdjust="0"/>
  </p:normalViewPr>
  <p:slideViewPr>
    <p:cSldViewPr snapToGrid="0" snapToObjects="1">
      <p:cViewPr>
        <p:scale>
          <a:sx n="75" d="100"/>
          <a:sy n="75" d="100"/>
        </p:scale>
        <p:origin x="-152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ESA%20MTGS%202010%20POSTER%20STUFF:sub_basins_biomass%20stats_F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920" b="1" i="0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WATERSHED PLANT BIOMASS HISTOGRAM</a:t>
            </a:r>
          </a:p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920" b="1" i="0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(RANGES ARE IN G DRY WEIGHT / m</a:t>
            </a:r>
            <a:r>
              <a:rPr lang="en-US" sz="1920" b="1" i="0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en-US" sz="1920" b="1" i="0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</a:p>
        </c:rich>
      </c:tx>
      <c:layout/>
      <c:spPr>
        <a:noFill/>
        <a:ln w="25400">
          <a:noFill/>
        </a:ln>
      </c:spPr>
    </c:title>
    <c:plotArea>
      <c:layout/>
      <c:barChart>
        <c:barDir val="col"/>
        <c:grouping val="stacked"/>
        <c:ser>
          <c:idx val="0"/>
          <c:order val="0"/>
          <c:tx>
            <c:strRef>
              <c:f>Sheet1!$S$1</c:f>
              <c:strCache>
                <c:ptCount val="1"/>
                <c:pt idx="0">
                  <c:v>All Basins</c:v>
                </c:pt>
              </c:strCache>
            </c:strRef>
          </c:tx>
          <c:spPr>
            <a:solidFill>
              <a:srgbClr val="0000FF"/>
            </a:solidFill>
            <a:ln w="25400">
              <a:solidFill>
                <a:schemeClr val="tx1"/>
              </a:solidFill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Sheet1!$R$2:$R$29</c:f>
              <c:strCache>
                <c:ptCount val="28"/>
                <c:pt idx="0">
                  <c:v>0-250</c:v>
                </c:pt>
                <c:pt idx="1">
                  <c:v>250-500</c:v>
                </c:pt>
                <c:pt idx="2">
                  <c:v>500-750</c:v>
                </c:pt>
                <c:pt idx="3">
                  <c:v>750-1000</c:v>
                </c:pt>
                <c:pt idx="4">
                  <c:v>1000-1250</c:v>
                </c:pt>
                <c:pt idx="5">
                  <c:v>1250-1500</c:v>
                </c:pt>
                <c:pt idx="6">
                  <c:v>1500-1750</c:v>
                </c:pt>
                <c:pt idx="7">
                  <c:v>1750-2000</c:v>
                </c:pt>
                <c:pt idx="8">
                  <c:v>2000-2250</c:v>
                </c:pt>
                <c:pt idx="9">
                  <c:v>2250-2500</c:v>
                </c:pt>
                <c:pt idx="10">
                  <c:v>2500-2750</c:v>
                </c:pt>
                <c:pt idx="11">
                  <c:v>2750-3000</c:v>
                </c:pt>
                <c:pt idx="12">
                  <c:v>3000-3250</c:v>
                </c:pt>
                <c:pt idx="13">
                  <c:v>3250-3500</c:v>
                </c:pt>
                <c:pt idx="14">
                  <c:v>3500-3750</c:v>
                </c:pt>
                <c:pt idx="15">
                  <c:v>3750-4000</c:v>
                </c:pt>
                <c:pt idx="16">
                  <c:v>4000-4250</c:v>
                </c:pt>
                <c:pt idx="17">
                  <c:v>4250-4500</c:v>
                </c:pt>
                <c:pt idx="18">
                  <c:v>4500-4750</c:v>
                </c:pt>
                <c:pt idx="19">
                  <c:v>4750-5000</c:v>
                </c:pt>
                <c:pt idx="20">
                  <c:v>5000-5250</c:v>
                </c:pt>
                <c:pt idx="21">
                  <c:v>5250-5500</c:v>
                </c:pt>
                <c:pt idx="22">
                  <c:v>5500-5750</c:v>
                </c:pt>
                <c:pt idx="23">
                  <c:v>5750-6000</c:v>
                </c:pt>
                <c:pt idx="24">
                  <c:v>6000-6025</c:v>
                </c:pt>
                <c:pt idx="25">
                  <c:v>6025-6500</c:v>
                </c:pt>
                <c:pt idx="26">
                  <c:v>6500-6750</c:v>
                </c:pt>
                <c:pt idx="27">
                  <c:v>6750-7000</c:v>
                </c:pt>
              </c:strCache>
            </c:strRef>
          </c:cat>
          <c:val>
            <c:numRef>
              <c:f>Sheet1!$S$2:$S$29</c:f>
              <c:numCache>
                <c:formatCode>#,##0</c:formatCode>
                <c:ptCount val="28"/>
                <c:pt idx="0">
                  <c:v>246677.0</c:v>
                </c:pt>
                <c:pt idx="1">
                  <c:v>664952.0</c:v>
                </c:pt>
                <c:pt idx="2">
                  <c:v>1.428131E6</c:v>
                </c:pt>
                <c:pt idx="3">
                  <c:v>1.850537E6</c:v>
                </c:pt>
                <c:pt idx="4">
                  <c:v>2.183089E6</c:v>
                </c:pt>
                <c:pt idx="5">
                  <c:v>1.75122E6</c:v>
                </c:pt>
                <c:pt idx="6">
                  <c:v>937188.0</c:v>
                </c:pt>
                <c:pt idx="7">
                  <c:v>431429.0</c:v>
                </c:pt>
                <c:pt idx="8">
                  <c:v>203732.0</c:v>
                </c:pt>
                <c:pt idx="9">
                  <c:v>106280.0</c:v>
                </c:pt>
                <c:pt idx="10">
                  <c:v>63440.0</c:v>
                </c:pt>
                <c:pt idx="11">
                  <c:v>42038.0</c:v>
                </c:pt>
                <c:pt idx="12">
                  <c:v>29501.0</c:v>
                </c:pt>
                <c:pt idx="13">
                  <c:v>21243.0</c:v>
                </c:pt>
                <c:pt idx="14">
                  <c:v>15386.0</c:v>
                </c:pt>
                <c:pt idx="15">
                  <c:v>11407.0</c:v>
                </c:pt>
                <c:pt idx="16">
                  <c:v>8602.0</c:v>
                </c:pt>
                <c:pt idx="17">
                  <c:v>6640.0</c:v>
                </c:pt>
                <c:pt idx="18">
                  <c:v>5132.0</c:v>
                </c:pt>
                <c:pt idx="19">
                  <c:v>4336.0</c:v>
                </c:pt>
                <c:pt idx="20">
                  <c:v>3397.0</c:v>
                </c:pt>
                <c:pt idx="21">
                  <c:v>2855.0</c:v>
                </c:pt>
                <c:pt idx="22">
                  <c:v>2234.0</c:v>
                </c:pt>
                <c:pt idx="23">
                  <c:v>1792.0</c:v>
                </c:pt>
                <c:pt idx="24">
                  <c:v>1413.0</c:v>
                </c:pt>
                <c:pt idx="25">
                  <c:v>1165.0</c:v>
                </c:pt>
                <c:pt idx="26">
                  <c:v>847.0</c:v>
                </c:pt>
                <c:pt idx="27">
                  <c:v>619.0</c:v>
                </c:pt>
              </c:numCache>
            </c:numRef>
          </c:val>
        </c:ser>
        <c:overlap val="100"/>
        <c:axId val="452140248"/>
        <c:axId val="452143656"/>
      </c:barChart>
      <c:catAx>
        <c:axId val="452140248"/>
        <c:scaling>
          <c:orientation val="minMax"/>
        </c:scaling>
        <c:axPos val="b"/>
        <c:numFmt formatCode="#,##0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452143656"/>
        <c:crosses val="autoZero"/>
        <c:auto val="1"/>
        <c:lblAlgn val="ctr"/>
        <c:lblOffset val="100"/>
      </c:catAx>
      <c:valAx>
        <c:axId val="452143656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#,##0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45214024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6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ict"/><Relationship Id="rId3" Type="http://schemas.openxmlformats.org/officeDocument/2006/relationships/image" Target="../media/image8.pict"/><Relationship Id="rId1" Type="http://schemas.openxmlformats.org/officeDocument/2006/relationships/image" Target="../media/image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D4254-1B32-F54D-9353-C35AEC3D6AF8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90B96-4125-8D47-892D-4DB8419BD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F9D38-2CF4-2A42-87E6-2CEAA7AC51C6}" type="slidenum">
              <a:rPr lang="en-US"/>
              <a:pPr/>
              <a:t>1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121AF-9106-644E-A522-2B771A8F6F37}" type="slidenum">
              <a:rPr lang="en-US"/>
              <a:pPr/>
              <a:t>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23BD0-7696-C44C-8B6B-1F7BD71396C5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7484677-8A1D-AD4B-BB39-662CD2347F5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CB02A-C3FC-F944-979A-9F705F042CAF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BB189-F82E-1C4E-8CAA-44C184222B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5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5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3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3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xcel_97_-_2004_Worksheet3.xls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5" Type="http://schemas.openxmlformats.org/officeDocument/2006/relationships/oleObject" Target="../embeddings/Microsoft_Excel_97_-_2004_Worksheet2.xls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5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6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7062" y="-1981200"/>
            <a:ext cx="5918200" cy="8839200"/>
          </a:xfrm>
          <a:prstGeom prst="rect">
            <a:avLst/>
          </a:prstGeom>
          <a:noFill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1136" y="4345621"/>
            <a:ext cx="3750733" cy="2512379"/>
          </a:xfrm>
          <a:prstGeom prst="rect">
            <a:avLst/>
          </a:prstGeo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934050" y="-24334"/>
            <a:ext cx="3133791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Remote Sensing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of Salt Marsh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Biomass at the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GCE</a:t>
            </a:r>
          </a:p>
          <a:p>
            <a:pPr algn="ctr"/>
            <a:endParaRPr lang="en-US" sz="3200" b="1" i="1" dirty="0" smtClean="0">
              <a:solidFill>
                <a:schemeClr val="bg1"/>
              </a:solidFill>
              <a:latin typeface="Times" charset="0"/>
            </a:endParaRPr>
          </a:p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Times" charset="0"/>
              </a:rPr>
              <a:t>John Schalles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Christine </a:t>
            </a:r>
            <a:r>
              <a:rPr lang="en-US" sz="3200" b="1" i="1" dirty="0" err="1" smtClean="0">
                <a:solidFill>
                  <a:schemeClr val="bg1"/>
                </a:solidFill>
                <a:latin typeface="Times" charset="0"/>
              </a:rPr>
              <a:t>Hladik</a:t>
            </a:r>
            <a:endParaRPr lang="en-US" sz="3200" b="1" i="1" dirty="0" smtClean="0">
              <a:solidFill>
                <a:schemeClr val="bg1"/>
              </a:solidFill>
              <a:latin typeface="Times" charset="0"/>
            </a:endParaRP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Steve </a:t>
            </a:r>
            <a:r>
              <a:rPr lang="en-US" sz="3200" b="1" i="1" dirty="0" err="1" smtClean="0">
                <a:solidFill>
                  <a:schemeClr val="bg1"/>
                </a:solidFill>
                <a:latin typeface="Times" charset="0"/>
              </a:rPr>
              <a:t>Pennings</a:t>
            </a:r>
            <a:endParaRPr lang="en-US" sz="3200" b="1" i="1" dirty="0" smtClean="0">
              <a:solidFill>
                <a:schemeClr val="bg1"/>
              </a:solidFill>
              <a:latin typeface="Times" charset="0"/>
            </a:endParaRPr>
          </a:p>
          <a:p>
            <a:pPr algn="ctr"/>
            <a:endParaRPr lang="en-US" sz="3200" b="1" i="1" dirty="0" smtClean="0">
              <a:solidFill>
                <a:schemeClr val="bg1"/>
              </a:solidFill>
              <a:latin typeface="Times" charset="0"/>
            </a:endParaRP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Times" charset="0"/>
              </a:rPr>
              <a:t>.</a:t>
            </a:r>
            <a:endParaRPr lang="en-US" sz="3200" dirty="0">
              <a:latin typeface="Times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2012950" y="685800"/>
            <a:ext cx="33210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latin typeface="Times" charset="0"/>
              </a:rPr>
              <a:t>Spartina plants</a:t>
            </a:r>
          </a:p>
          <a:p>
            <a:pPr algn="ctr"/>
            <a:r>
              <a:rPr lang="en-US" sz="3500" b="1">
                <a:latin typeface="Times" charset="0"/>
              </a:rPr>
              <a:t>At Sapelo Island</a:t>
            </a:r>
          </a:p>
          <a:p>
            <a:pPr algn="ctr"/>
            <a:r>
              <a:rPr lang="en-US" sz="3500" b="1">
                <a:latin typeface="Times" charset="0"/>
              </a:rPr>
              <a:t>April 20,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PCHLOR_lin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75739" y="-2483086"/>
            <a:ext cx="4005219" cy="9080518"/>
          </a:xfrm>
          <a:prstGeom prst="rect">
            <a:avLst/>
          </a:prstGeom>
          <a:ln w="50800">
            <a:solidFill>
              <a:srgbClr val="66CCFF"/>
            </a:solidFill>
          </a:ln>
        </p:spPr>
      </p:pic>
      <p:pic>
        <p:nvPicPr>
          <p:cNvPr id="4" name="Picture 3" descr="DUPCHLOR_POSTOFF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4312" y="2941042"/>
            <a:ext cx="3268764" cy="4521209"/>
          </a:xfrm>
          <a:prstGeom prst="rect">
            <a:avLst/>
          </a:prstGeom>
          <a:ln w="44450">
            <a:solidFill>
              <a:srgbClr val="66CCFF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7088717" y="2029891"/>
            <a:ext cx="4059783" cy="1588"/>
          </a:xfrm>
          <a:prstGeom prst="line">
            <a:avLst/>
          </a:prstGeom>
          <a:ln w="44450">
            <a:solidFill>
              <a:srgbClr val="66CC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UPCLORCOL_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601" y="4445000"/>
            <a:ext cx="1429512" cy="2391029"/>
          </a:xfrm>
          <a:prstGeom prst="rect">
            <a:avLst/>
          </a:prstGeom>
        </p:spPr>
      </p:pic>
      <p:pic>
        <p:nvPicPr>
          <p:cNvPr id="11" name="Picture 10" descr="DUPCLORCOL_1b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203" y="4419600"/>
            <a:ext cx="1399794" cy="2414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3248" y="4026711"/>
            <a:ext cx="295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Phytoplankton CHL a </a:t>
            </a:r>
            <a:r>
              <a:rPr lang="en-US" sz="2000" b="1" dirty="0" smtClean="0">
                <a:latin typeface="Symbol" charset="2"/>
                <a:cs typeface="Symbol" charset="2"/>
              </a:rPr>
              <a:t>m</a:t>
            </a:r>
            <a:r>
              <a:rPr lang="en-US" sz="2000" b="1" dirty="0" smtClean="0"/>
              <a:t>g/L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51316" y="4121293"/>
            <a:ext cx="1313180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b="1" dirty="0" smtClean="0"/>
              <a:t>SAPELO</a:t>
            </a:r>
          </a:p>
          <a:p>
            <a:pPr algn="ctr"/>
            <a:r>
              <a:rPr lang="en-US" sz="1900" b="1" dirty="0" smtClean="0"/>
              <a:t>ISLAND</a:t>
            </a:r>
          </a:p>
          <a:p>
            <a:pPr algn="ctr"/>
            <a:r>
              <a:rPr lang="en-US" sz="1900" b="1" dirty="0" smtClean="0"/>
              <a:t>NERR</a:t>
            </a:r>
          </a:p>
          <a:p>
            <a:pPr algn="ctr"/>
            <a:endParaRPr lang="en-US" sz="1900" b="1" dirty="0" smtClean="0"/>
          </a:p>
          <a:p>
            <a:pPr algn="ctr"/>
            <a:r>
              <a:rPr lang="en-US" sz="1900" b="1" dirty="0" smtClean="0"/>
              <a:t>DUPLIN</a:t>
            </a:r>
          </a:p>
          <a:p>
            <a:pPr algn="ctr"/>
            <a:r>
              <a:rPr lang="en-US" sz="1900" b="1" dirty="0" smtClean="0"/>
              <a:t>RIVER</a:t>
            </a:r>
          </a:p>
          <a:p>
            <a:pPr algn="ctr"/>
            <a:r>
              <a:rPr lang="en-US" sz="1900" b="1" dirty="0" smtClean="0"/>
              <a:t>AND</a:t>
            </a:r>
          </a:p>
          <a:p>
            <a:pPr algn="ctr"/>
            <a:r>
              <a:rPr lang="en-US" sz="1900" b="1" dirty="0" smtClean="0"/>
              <a:t>TRIBUTARY</a:t>
            </a:r>
          </a:p>
          <a:p>
            <a:pPr algn="ctr"/>
            <a:r>
              <a:rPr lang="en-US" sz="1900" b="1" dirty="0" smtClean="0"/>
              <a:t>STREAMS</a:t>
            </a:r>
            <a:endParaRPr lang="en-US" sz="1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5225" y="4811819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Post Office Creek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2300" y="2070100"/>
            <a:ext cx="314659" cy="40011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971" y="3767319"/>
            <a:ext cx="314659" cy="40011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100" y="5984845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Barn Creek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3479799" y="495300"/>
            <a:ext cx="1143003" cy="1588"/>
          </a:xfrm>
          <a:prstGeom prst="line">
            <a:avLst/>
          </a:prstGeom>
          <a:ln w="508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73400" y="227956"/>
            <a:ext cx="3916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FFFF"/>
                </a:solidFill>
              </a:rPr>
              <a:t>N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4587" y="812802"/>
            <a:ext cx="91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Lumber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Landing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844327" y="1480759"/>
            <a:ext cx="227234" cy="186714"/>
          </a:xfrm>
          <a:prstGeom prst="line">
            <a:avLst/>
          </a:prstGeom>
          <a:ln w="34925">
            <a:solidFill>
              <a:schemeClr val="bg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46757" y="2603500"/>
            <a:ext cx="91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Marsh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Landing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8327426" y="3231991"/>
            <a:ext cx="227234" cy="186714"/>
          </a:xfrm>
          <a:prstGeom prst="line">
            <a:avLst/>
          </a:prstGeom>
          <a:ln w="34925">
            <a:solidFill>
              <a:schemeClr val="bg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2033" y="119490"/>
            <a:ext cx="1434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Upper Duplin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Forks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60609" y="143291"/>
            <a:ext cx="2218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CALMIT AISA Image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June 10, 2006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Schalles &amp; </a:t>
            </a:r>
            <a:r>
              <a:rPr lang="en-US" sz="2000" dirty="0" err="1" smtClean="0">
                <a:solidFill>
                  <a:srgbClr val="FFFFFF"/>
                </a:solidFill>
              </a:rPr>
              <a:t>Hladik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(In Press)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5069" y="3567264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62015" y="3630475"/>
            <a:ext cx="324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B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0910" y="4186016"/>
            <a:ext cx="321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865" y="6474399"/>
            <a:ext cx="111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12.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847" y="2616321"/>
            <a:ext cx="3298349" cy="830997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See Schalles &amp; O’Donnell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Poster # 271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0121"/>
            <a:ext cx="6813176" cy="6868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7" y="1449277"/>
            <a:ext cx="2178332" cy="34764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2353" y="-10121"/>
            <a:ext cx="418353" cy="68681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51864" y="5218616"/>
            <a:ext cx="4792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GRAND BAY NATIONAL ESTUARINE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RESEARCH RESERVE - SE MISSISSIPPI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SALT MARSH VEGETATION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PROVISIONAL BIOMASS MAP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184150"/>
            <a:ext cx="48970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CALMIT-ECSC AISA IMAGERY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MAY, 2010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735" y="-464865"/>
            <a:ext cx="5086852" cy="4427757"/>
          </a:xfrm>
          <a:prstGeom prst="rect">
            <a:avLst/>
          </a:prstGeom>
        </p:spPr>
      </p:pic>
      <p:pic>
        <p:nvPicPr>
          <p:cNvPr id="3" name="Picture 2" descr="Tr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7765" y="-464865"/>
            <a:ext cx="5086851" cy="4427757"/>
          </a:xfrm>
          <a:prstGeom prst="rect">
            <a:avLst/>
          </a:prstGeom>
        </p:spPr>
      </p:pic>
      <p:pic>
        <p:nvPicPr>
          <p:cNvPr id="4" name="Picture 3" descr="GB BIOMASS SUBS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9199"/>
            <a:ext cx="4519086" cy="3098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9086" y="3759199"/>
            <a:ext cx="4624914" cy="3098801"/>
          </a:xfrm>
          <a:prstGeom prst="rect">
            <a:avLst/>
          </a:prstGeom>
          <a:effectLst>
            <a:outerShdw blurRad="40000" dist="23000" dir="5400000" rotWithShape="0">
              <a:schemeClr val="accent1">
                <a:lumMod val="40000"/>
                <a:lumOff val="6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GRAND BAY NERR SALTMARSH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COMPARISONS OF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A. TRUE COLOR IMAGE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B. VEGETATION BIOMASS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C. VEGETATION CLASSIFICATION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6765" y="-29882"/>
            <a:ext cx="37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996765" y="3976453"/>
            <a:ext cx="4078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8456641" y="-74702"/>
            <a:ext cx="403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067" y="122441"/>
            <a:ext cx="1709078" cy="829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72" y="3799870"/>
            <a:ext cx="961716" cy="1522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20663" y="6127750"/>
            <a:ext cx="875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Provisional Biomass Map of Grand Bay NERR Salt Marshes: AISA Eagle Imagery – May, 2010</a:t>
            </a:r>
          </a:p>
          <a:p>
            <a:r>
              <a:rPr lang="en-US" sz="1600" dirty="0">
                <a:solidFill>
                  <a:srgbClr val="000090"/>
                </a:solidFill>
              </a:rPr>
              <a:t>Aboveground biomass values in graph are </a:t>
            </a:r>
            <a:r>
              <a:rPr lang="en-US" sz="1600" dirty="0" err="1">
                <a:solidFill>
                  <a:srgbClr val="000090"/>
                </a:solidFill>
              </a:rPr>
              <a:t>g</a:t>
            </a:r>
            <a:r>
              <a:rPr lang="en-US" sz="1600" dirty="0">
                <a:solidFill>
                  <a:srgbClr val="000090"/>
                </a:solidFill>
              </a:rPr>
              <a:t> dry wt / m2, using Duplin Watershed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acalibration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5168900"/>
            <a:ext cx="234950" cy="20320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30400"/>
            <a:ext cx="419100" cy="409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6743700" y="2413000"/>
            <a:ext cx="647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Salt</a:t>
            </a:r>
          </a:p>
          <a:p>
            <a:r>
              <a:rPr lang="en-US" sz="2400">
                <a:solidFill>
                  <a:schemeClr val="bg1"/>
                </a:solidFill>
              </a:rPr>
              <a:t>Pan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3200400" y="2413000"/>
            <a:ext cx="3543300" cy="1954213"/>
          </a:xfrm>
          <a:prstGeom prst="line">
            <a:avLst/>
          </a:prstGeom>
          <a:ln w="31750">
            <a:solidFill>
              <a:schemeClr val="bg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612775" y="2971800"/>
            <a:ext cx="1544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Grand Bay NERR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Marsh Biomass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mv="urn:schemas-microsoft-com:mac:vml" xmlns:p="http://schemas.openxmlformats.org/presentationml/2006/main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4371" y="210413"/>
            <a:ext cx="8719499" cy="57839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3701" y="6153034"/>
            <a:ext cx="843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SITES OF NOAA-ECSC AISA HYPERSPECTRAL FLYOVERS (2002-2010)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mv="urn:schemas-microsoft-com:mac:vml" xmlns:p="http://schemas.openxmlformats.org/presentationml/2006/main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66513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mv="urn:schemas-microsoft-com:mac:vml" xmlns:p="http://schemas.openxmlformats.org/presentationml/2006/main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8336" y="101598"/>
            <a:ext cx="4275664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13867" y="4402663"/>
            <a:ext cx="40301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Normalized </a:t>
            </a:r>
            <a:r>
              <a:rPr lang="en-US" sz="2400" dirty="0"/>
              <a:t>NDVI </a:t>
            </a:r>
            <a:r>
              <a:rPr lang="en-US" sz="2400" dirty="0" smtClean="0"/>
              <a:t>distributions </a:t>
            </a:r>
            <a:r>
              <a:rPr lang="en-US" sz="2400" dirty="0"/>
              <a:t>a) TEX, </a:t>
            </a:r>
            <a:r>
              <a:rPr lang="en-US" sz="2400" dirty="0" err="1"/>
              <a:t>b</a:t>
            </a:r>
            <a:r>
              <a:rPr lang="en-US" sz="2400" dirty="0"/>
              <a:t>) GB ’03, </a:t>
            </a:r>
            <a:r>
              <a:rPr lang="en-US" sz="2400" dirty="0" err="1"/>
              <a:t>c</a:t>
            </a:r>
            <a:r>
              <a:rPr lang="en-US" sz="2400" dirty="0"/>
              <a:t>) GB ’10, </a:t>
            </a:r>
            <a:r>
              <a:rPr lang="en-US" sz="2400" dirty="0" err="1"/>
              <a:t>d</a:t>
            </a:r>
            <a:r>
              <a:rPr lang="en-US" sz="2400" dirty="0"/>
              <a:t>) AP ’02, </a:t>
            </a:r>
            <a:r>
              <a:rPr lang="en-US" sz="2400" dirty="0" err="1"/>
              <a:t>e</a:t>
            </a:r>
            <a:r>
              <a:rPr lang="en-US" sz="2400" dirty="0"/>
              <a:t>), AP ’06, </a:t>
            </a:r>
            <a:r>
              <a:rPr lang="en-US" sz="2400" dirty="0" err="1"/>
              <a:t>f</a:t>
            </a:r>
            <a:r>
              <a:rPr lang="en-US" sz="2400" dirty="0"/>
              <a:t>) SAP</a:t>
            </a:r>
            <a:r>
              <a:rPr lang="en-US" sz="2400" dirty="0" smtClean="0"/>
              <a:t>, </a:t>
            </a:r>
            <a:r>
              <a:rPr lang="en-US" sz="2400" dirty="0" err="1"/>
              <a:t>g</a:t>
            </a:r>
            <a:r>
              <a:rPr lang="en-US" sz="2400" dirty="0"/>
              <a:t>) ACE, </a:t>
            </a:r>
            <a:r>
              <a:rPr lang="en-US" sz="2400" dirty="0" err="1"/>
              <a:t>h</a:t>
            </a:r>
            <a:r>
              <a:rPr lang="en-US" sz="2400" dirty="0"/>
              <a:t>) CB and </a:t>
            </a:r>
            <a:r>
              <a:rPr lang="en-US" sz="2400" dirty="0" err="1"/>
              <a:t>i</a:t>
            </a:r>
            <a:r>
              <a:rPr lang="en-US" sz="2400" dirty="0"/>
              <a:t>) DEL.</a:t>
            </a:r>
            <a:r>
              <a:rPr lang="en-US" sz="2400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(</a:t>
            </a:r>
            <a:r>
              <a:rPr lang="en-US" sz="2400" dirty="0" err="1" smtClean="0"/>
              <a:t>Seminara&amp;Schalles</a:t>
            </a:r>
            <a:r>
              <a:rPr lang="en-US" sz="2400" dirty="0" smtClean="0"/>
              <a:t>, In Prep)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39337" y="4402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 ‘08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0137" y="440267"/>
            <a:ext cx="79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GB ‘03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9337" y="2692400"/>
            <a:ext cx="79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GB ‘10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45472" y="2692400"/>
            <a:ext cx="78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 ‘02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57869" y="5113870"/>
            <a:ext cx="83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  ‘06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76565" y="5113870"/>
            <a:ext cx="8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SAP ‘06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2135" y="470939"/>
            <a:ext cx="89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ACE ‘03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45202" y="2573876"/>
            <a:ext cx="88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 ‘04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53867" y="470939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 ‘05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6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7" y="448101"/>
            <a:ext cx="8805333" cy="707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600" b="1" dirty="0" smtClean="0">
                <a:solidFill>
                  <a:srgbClr val="FFFF00"/>
                </a:solidFill>
              </a:rPr>
              <a:t>Georgia Coastal Ecosystem LTER – Next Steps with Biomass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Temporal analysis with archival LANDSAT imagery, with atmospheric correction, masking, and vegetation indices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Attempt to calibrate </a:t>
            </a:r>
            <a:r>
              <a:rPr lang="en-US" sz="2400" b="1" dirty="0" err="1" smtClean="0">
                <a:solidFill>
                  <a:schemeClr val="bg1"/>
                </a:solidFill>
              </a:rPr>
              <a:t>LandSat</a:t>
            </a:r>
            <a:r>
              <a:rPr lang="en-US" sz="2400" b="1" dirty="0" smtClean="0">
                <a:solidFill>
                  <a:schemeClr val="bg1"/>
                </a:solidFill>
              </a:rPr>
              <a:t> derived marsh </a:t>
            </a:r>
            <a:r>
              <a:rPr lang="en-US" sz="2400" b="1" dirty="0" err="1" smtClean="0">
                <a:solidFill>
                  <a:schemeClr val="bg1"/>
                </a:solidFill>
              </a:rPr>
              <a:t>VIs</a:t>
            </a:r>
            <a:r>
              <a:rPr lang="en-US" sz="2400" b="1" dirty="0" smtClean="0">
                <a:solidFill>
                  <a:schemeClr val="bg1"/>
                </a:solidFill>
              </a:rPr>
              <a:t> to biomass using rescaled AISA 1 </a:t>
            </a:r>
            <a:r>
              <a:rPr lang="en-US" sz="2400" b="1" dirty="0" err="1" smtClean="0">
                <a:solidFill>
                  <a:schemeClr val="bg1"/>
                </a:solidFill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</a:rPr>
              <a:t> map and archival field clip plot data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Examine relationships between upcoming carbon flux tower data and  MODIS derived </a:t>
            </a:r>
            <a:r>
              <a:rPr lang="en-US" sz="2400" b="1" dirty="0" err="1" smtClean="0">
                <a:solidFill>
                  <a:schemeClr val="bg1"/>
                </a:solidFill>
              </a:rPr>
              <a:t>VIs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Perform measurements of belowground root biomass versus aboveground for different vegetation </a:t>
            </a:r>
            <a:r>
              <a:rPr lang="en-US" sz="2400" b="1" dirty="0" err="1" smtClean="0">
                <a:solidFill>
                  <a:schemeClr val="bg1"/>
                </a:solidFill>
              </a:rPr>
              <a:t>taxa</a:t>
            </a:r>
            <a:r>
              <a:rPr lang="en-US" sz="2400" b="1" dirty="0" smtClean="0">
                <a:solidFill>
                  <a:schemeClr val="bg1"/>
                </a:solidFill>
              </a:rPr>
              <a:t> groups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Use biomass distribution data to parameterize NPP models of Georgia salt marsh communities for spatially explicit predictions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endParaRPr lang="en-US" sz="2400" b="1" dirty="0" smtClean="0"/>
          </a:p>
          <a:p>
            <a:pPr>
              <a:spcAft>
                <a:spcPts val="2400"/>
              </a:spcAft>
              <a:buFont typeface="Arial"/>
              <a:buChar char="•"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3012" name="Picture 4" descr="Slid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4_resize1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92550" cy="6839712"/>
          </a:xfrm>
          <a:prstGeom prst="rect">
            <a:avLst/>
          </a:prstGeom>
        </p:spPr>
      </p:pic>
      <p:pic>
        <p:nvPicPr>
          <p:cNvPr id="5" name="Picture 4" descr="Figure5_resize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8667" y="-1"/>
            <a:ext cx="4585716" cy="593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799" y="6009899"/>
            <a:ext cx="515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Hladik</a:t>
            </a:r>
            <a:r>
              <a:rPr lang="en-US" b="1" dirty="0" smtClean="0"/>
              <a:t> (2012) – Ph.D. Dissertation – Univ. of Georgia</a:t>
            </a:r>
          </a:p>
          <a:p>
            <a:r>
              <a:rPr lang="en-US" b="1" dirty="0" smtClean="0"/>
              <a:t>manuscript in review – </a:t>
            </a:r>
            <a:r>
              <a:rPr lang="en-US" b="1" dirty="0" err="1" smtClean="0"/>
              <a:t>Hladik</a:t>
            </a:r>
            <a:r>
              <a:rPr lang="en-US" b="1" dirty="0" smtClean="0"/>
              <a:t>, </a:t>
            </a:r>
            <a:r>
              <a:rPr lang="en-US" b="1" dirty="0" err="1" smtClean="0"/>
              <a:t>Alber</a:t>
            </a:r>
            <a:r>
              <a:rPr lang="en-US" b="1" dirty="0" smtClean="0"/>
              <a:t>, Schalles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228600" y="2976563"/>
          <a:ext cx="6172200" cy="3881437"/>
        </p:xfrm>
        <a:graphic>
          <a:graphicData uri="http://schemas.openxmlformats.org/presentationml/2006/ole">
            <p:oleObj spid="_x0000_s34818" name="Worksheet" r:id="rId4" imgW="6565392" imgH="4126992" progId="Excel.Sheet.8">
              <p:embed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0" y="-228600"/>
          <a:ext cx="5410200" cy="3905250"/>
        </p:xfrm>
        <a:graphic>
          <a:graphicData uri="http://schemas.openxmlformats.org/presentationml/2006/ole">
            <p:oleObj spid="_x0000_s34819" name="Worksheet" r:id="rId5" imgW="5791200" imgH="4178808" progId="Excel.Sheet.8">
              <p:embed/>
            </p:oleObj>
          </a:graphicData>
        </a:graphic>
      </p:graphicFrame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19600" y="1600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4419600" y="-228600"/>
          <a:ext cx="6618288" cy="4067175"/>
        </p:xfrm>
        <a:graphic>
          <a:graphicData uri="http://schemas.openxmlformats.org/presentationml/2006/ole">
            <p:oleObj spid="_x0000_s34820" name="Worksheet" r:id="rId6" imgW="6693408" imgH="4114800" progId="Excel.Sheet.8">
              <p:embed/>
            </p:oleObj>
          </a:graphicData>
        </a:graphic>
      </p:graphicFrame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419600" y="53340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9144000" y="1524000"/>
            <a:ext cx="914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495800" y="3886200"/>
            <a:ext cx="43561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• NDVI most robust index,</a:t>
            </a:r>
          </a:p>
          <a:p>
            <a:r>
              <a:rPr lang="en-US" b="1" dirty="0"/>
              <a:t>but saturates at higher </a:t>
            </a:r>
          </a:p>
          <a:p>
            <a:r>
              <a:rPr lang="en-US" b="1" dirty="0"/>
              <a:t>biomass</a:t>
            </a:r>
          </a:p>
          <a:p>
            <a:endParaRPr lang="en-US" b="1" dirty="0"/>
          </a:p>
          <a:p>
            <a:r>
              <a:rPr lang="en-US" b="1" dirty="0"/>
              <a:t>• VARI Green Index relatively</a:t>
            </a:r>
          </a:p>
          <a:p>
            <a:r>
              <a:rPr lang="en-US" b="1" dirty="0"/>
              <a:t>linear, but more scatter and</a:t>
            </a:r>
          </a:p>
          <a:p>
            <a:r>
              <a:rPr lang="en-US" b="1" dirty="0"/>
              <a:t>poor fit with </a:t>
            </a:r>
            <a:r>
              <a:rPr lang="en-US" b="1" i="1" dirty="0" err="1"/>
              <a:t>Juncus</a:t>
            </a:r>
            <a:r>
              <a:rPr lang="en-US" b="1" i="1" dirty="0"/>
              <a:t> </a:t>
            </a:r>
            <a:r>
              <a:rPr lang="en-US" b="1" dirty="0"/>
              <a:t>stands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990600" y="43434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r2 = 0.642</a:t>
            </a:r>
            <a:endParaRPr lang="en-US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914400" y="12192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r2 = 0.735</a:t>
            </a:r>
            <a:endParaRPr lang="en-US"/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334000" y="12192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r2 = 0.527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212" y="33870"/>
            <a:ext cx="906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Regressions of Clip Plot Biomass against Vegetation Indices from 2006 AISA Imagery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UPBIOMASS_COLORCLAS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732" y="-34056"/>
            <a:ext cx="3980270" cy="678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-basin biomas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5008" y="135760"/>
            <a:ext cx="3097530" cy="651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iomass key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989" y="3170560"/>
            <a:ext cx="1986187" cy="3643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408" y="135758"/>
            <a:ext cx="1460500" cy="3105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749" y="152405"/>
            <a:ext cx="16055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DUPLIN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TIDAL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WATERSHED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8645" y="541864"/>
            <a:ext cx="16055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SUB-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WATERSHED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ANALYSIS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 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2532" name="Picture 3" descr="Slid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00450"/>
            <a:ext cx="5251451" cy="298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385762"/>
          <a:ext cx="9144000" cy="321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5416550" y="3676353"/>
            <a:ext cx="36089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Calibri" pitchFamily="-108" charset="0"/>
              </a:rPr>
              <a:t>Histograms of vegetation </a:t>
            </a:r>
            <a:r>
              <a:rPr lang="en-US" sz="2800" dirty="0">
                <a:latin typeface="Calibri" pitchFamily="-108" charset="0"/>
              </a:rPr>
              <a:t>above </a:t>
            </a:r>
            <a:r>
              <a:rPr lang="en-US" sz="2800" dirty="0" smtClean="0">
                <a:latin typeface="Calibri" pitchFamily="-108" charset="0"/>
              </a:rPr>
              <a:t>ground biomass </a:t>
            </a:r>
            <a:r>
              <a:rPr lang="en-US" sz="2800" dirty="0">
                <a:latin typeface="Calibri" pitchFamily="-108" charset="0"/>
              </a:rPr>
              <a:t>(A) linear </a:t>
            </a:r>
            <a:r>
              <a:rPr lang="en-US" sz="2800" dirty="0" smtClean="0">
                <a:latin typeface="Calibri" pitchFamily="-108" charset="0"/>
              </a:rPr>
              <a:t>scale and </a:t>
            </a:r>
            <a:r>
              <a:rPr lang="en-US" sz="2800" dirty="0">
                <a:solidFill>
                  <a:srgbClr val="FF0000"/>
                </a:solidFill>
                <a:latin typeface="Calibri" pitchFamily="-108" charset="0"/>
              </a:rPr>
              <a:t>(B) logarithmic scale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196852" y="27385"/>
            <a:ext cx="377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108" charset="0"/>
              </a:rPr>
              <a:t>A</a:t>
            </a: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4393405" y="3693286"/>
            <a:ext cx="357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-10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071" y="165902"/>
            <a:ext cx="5000625" cy="6520815"/>
          </a:xfrm>
          <a:prstGeom prst="rect">
            <a:avLst/>
          </a:prstGeom>
        </p:spPr>
      </p:pic>
      <p:pic>
        <p:nvPicPr>
          <p:cNvPr id="5" name="Picture 6" descr="DUPBIOMASS_COLORCLAS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7732" y="33676"/>
            <a:ext cx="3980270" cy="678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67732" y="6686717"/>
            <a:ext cx="3980270" cy="1712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45733" y="660403"/>
            <a:ext cx="1490134" cy="158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398" y="5112279"/>
            <a:ext cx="1490134" cy="158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066" y="3608389"/>
            <a:ext cx="1921934" cy="158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85334" y="2353728"/>
            <a:ext cx="1693334" cy="158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6267" y="40640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84665" y="0"/>
            <a:ext cx="3980270" cy="1659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29863" y="167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728133" y="2084397"/>
            <a:ext cx="352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599" y="3339058"/>
            <a:ext cx="348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154" y="4861469"/>
            <a:ext cx="374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9064" y="1764267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5828567" y="3091937"/>
            <a:ext cx="348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5018340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3895607" y="64304"/>
            <a:ext cx="72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AGB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61020" y="-37294"/>
            <a:ext cx="309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Above Ground Biomass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4525" y="5221536"/>
            <a:ext cx="154426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Duplin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River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Watershed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3" name="Picture 32" descr="biomass key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142" y="2464171"/>
            <a:ext cx="1354836" cy="2485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30" charset="-128"/>
                <a:cs typeface="ＭＳ Ｐゴシック" pitchFamily="30" charset="-128"/>
              </a:rPr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898989"/>
                </a:solidFill>
                <a:ea typeface="ＭＳ Ｐゴシック" pitchFamily="30" charset="-128"/>
                <a:cs typeface="ＭＳ Ｐゴシック" pitchFamily="30" charset="-128"/>
              </a:rPr>
              <a:t> </a:t>
            </a:r>
          </a:p>
        </p:txBody>
      </p:sp>
      <p:pic>
        <p:nvPicPr>
          <p:cNvPr id="75780" name="Picture 4" descr="DUP_Y_BIOPRO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>
            <a:spLocks noChangeAspect="1"/>
          </p:cNvSpPr>
          <p:nvPr/>
        </p:nvSpPr>
        <p:spPr>
          <a:xfrm>
            <a:off x="982133" y="84666"/>
            <a:ext cx="1794933" cy="3168950"/>
          </a:xfrm>
          <a:prstGeom prst="parallelogram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rojectNDVI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406" y="3669364"/>
            <a:ext cx="3986863" cy="3239435"/>
          </a:xfrm>
          <a:prstGeom prst="rect">
            <a:avLst/>
          </a:prstGeom>
        </p:spPr>
      </p:pic>
      <p:pic>
        <p:nvPicPr>
          <p:cNvPr id="12" name="Picture 11" descr="final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00" y="-1"/>
            <a:ext cx="8794617" cy="7145867"/>
          </a:xfrm>
          <a:prstGeom prst="rect">
            <a:avLst/>
          </a:prstGeom>
        </p:spPr>
      </p:pic>
      <p:pic>
        <p:nvPicPr>
          <p:cNvPr id="13" name="Picture 12" descr="IMAGE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711" y="0"/>
            <a:ext cx="4453467" cy="3618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0962" y="250391"/>
            <a:ext cx="14926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SPOT2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IMAGE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6-29-06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618 / 287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843868"/>
            <a:ext cx="821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NDVI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0670" y="4876793"/>
            <a:ext cx="100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MSAVI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8" name="Picture 17" descr="projectMSAVI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430" y="3725337"/>
            <a:ext cx="3855456" cy="31326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8078" y="3843868"/>
            <a:ext cx="1003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MSAVI</a:t>
            </a:r>
            <a:endParaRPr lang="en-US" sz="2400" dirty="0"/>
          </a:p>
        </p:txBody>
      </p:sp>
      <p:sp>
        <p:nvSpPr>
          <p:cNvPr id="20" name="Parallelogram 19"/>
          <p:cNvSpPr/>
          <p:nvPr/>
        </p:nvSpPr>
        <p:spPr>
          <a:xfrm>
            <a:off x="965200" y="84666"/>
            <a:ext cx="1574804" cy="3168950"/>
          </a:xfrm>
          <a:prstGeom prst="parallelogram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77779" y="2132408"/>
            <a:ext cx="17657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SALT MARSH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NDVI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COLORIZED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PRODUCT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ADAM RIFE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CREIGHTON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ATS 660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COURSE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PROJECT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6669" y="4136203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DOBOY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SOUND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3" y="4813535"/>
            <a:ext cx="111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ALTMAHA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RIVER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0824" y="2284805"/>
            <a:ext cx="8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SAPELO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SOUND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2530" y="802382"/>
            <a:ext cx="115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GEORGIA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BIGHT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90634" y="162879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SAPELO ISLAND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3443" y="2812605"/>
            <a:ext cx="2198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ST. SIMONS ISLAND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4460" y="63305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GEORGIA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MAINLAND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530</Words>
  <Application>Microsoft Macintosh PowerPoint</Application>
  <PresentationFormat>On-screen Show (4:3)</PresentationFormat>
  <Paragraphs>160</Paragraphs>
  <Slides>16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Worksheet</vt:lpstr>
      <vt:lpstr>Slide 1</vt:lpstr>
      <vt:lpstr> </vt:lpstr>
      <vt:lpstr>Slide 3</vt:lpstr>
      <vt:lpstr> </vt:lpstr>
      <vt:lpstr>Slide 5</vt:lpstr>
      <vt:lpstr> </vt:lpstr>
      <vt:lpstr>Slide 7</vt:lpstr>
      <vt:lpstr>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schalles</dc:creator>
  <cp:lastModifiedBy>schalles</cp:lastModifiedBy>
  <cp:revision>13</cp:revision>
  <dcterms:created xsi:type="dcterms:W3CDTF">2012-09-11T16:40:45Z</dcterms:created>
  <dcterms:modified xsi:type="dcterms:W3CDTF">2012-09-11T17:01:07Z</dcterms:modified>
</cp:coreProperties>
</file>