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93" r:id="rId3"/>
    <p:sldId id="305" r:id="rId4"/>
    <p:sldId id="259" r:id="rId5"/>
    <p:sldId id="277" r:id="rId6"/>
    <p:sldId id="257" r:id="rId7"/>
    <p:sldId id="301" r:id="rId8"/>
    <p:sldId id="309" r:id="rId9"/>
    <p:sldId id="306" r:id="rId10"/>
    <p:sldId id="307" r:id="rId11"/>
    <p:sldId id="288" r:id="rId12"/>
    <p:sldId id="282" r:id="rId13"/>
    <p:sldId id="261" r:id="rId14"/>
    <p:sldId id="278" r:id="rId15"/>
    <p:sldId id="310" r:id="rId16"/>
    <p:sldId id="311" r:id="rId17"/>
    <p:sldId id="274" r:id="rId18"/>
    <p:sldId id="290" r:id="rId19"/>
    <p:sldId id="308" r:id="rId20"/>
    <p:sldId id="312" r:id="rId21"/>
    <p:sldId id="284" r:id="rId22"/>
    <p:sldId id="285" r:id="rId23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90C"/>
    <a:srgbClr val="98C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05" autoAdjust="0"/>
    <p:restoredTop sz="94702" autoAdjust="0"/>
  </p:normalViewPr>
  <p:slideViewPr>
    <p:cSldViewPr>
      <p:cViewPr>
        <p:scale>
          <a:sx n="70" d="100"/>
          <a:sy n="70" d="100"/>
        </p:scale>
        <p:origin x="-704" y="-13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56AB90-E2CB-8646-99DF-D17486E468D3}" type="datetime1">
              <a:rPr lang="en-US"/>
              <a:pPr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E2906-81C3-C749-94E5-98C4B60D5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704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ＭＳ Ｐゴシック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8FD603-6AB1-4F86-A6FC-3F87331455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8FD603-6AB1-4F86-A6FC-3F87331455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8FD603-6AB1-4F86-A6FC-3F87331455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8FD603-6AB1-4F86-A6FC-3F87331455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5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7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1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7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ＭＳ Ｐゴシック" charset="0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geo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microsoft.com/office/2007/relationships/hdphoto" Target="../media/hdphoto1.wdp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skibbe@ksu.edu" TargetMode="External"/><Relationship Id="rId4" Type="http://schemas.openxmlformats.org/officeDocument/2006/relationships/hyperlink" Target="mailto:theresa.valentine@oregonstate.edu" TargetMode="External"/><Relationship Id="rId5" Type="http://schemas.openxmlformats.org/officeDocument/2006/relationships/hyperlink" Target="http://databits.lternet.edu/" TargetMode="External"/><Relationship Id="rId6" Type="http://schemas.openxmlformats.org/officeDocument/2006/relationships/hyperlink" Target="http://IM.LTERNET.EDU/PROJECTS/GIS_DAT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IS@lternet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438" y="157163"/>
            <a:ext cx="12571412" cy="1900237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200025" y="285750"/>
            <a:ext cx="12571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/>
          <a:lstStyle/>
          <a:p>
            <a:pPr defTabSz="1300163" hangingPunct="1"/>
            <a:r>
              <a:rPr lang="en-US" sz="4000">
                <a:solidFill>
                  <a:schemeClr val="bg1"/>
                </a:solidFill>
              </a:rPr>
              <a:t>GIS Data and Tools for the LTER: </a:t>
            </a:r>
            <a:r>
              <a:rPr lang="en-US" sz="4400">
                <a:solidFill>
                  <a:schemeClr val="bg1"/>
                </a:solidFill>
              </a:rPr>
              <a:t/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resources for site research and synthesis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98438" y="8545513"/>
            <a:ext cx="12571412" cy="99695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pic>
        <p:nvPicPr>
          <p:cNvPr id="2059" name="Picture 11" descr="Z:\NewWeb\Konza09\Site\Styles\nsfgrey1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54566" y="8603720"/>
            <a:ext cx="880533" cy="880533"/>
          </a:xfrm>
          <a:prstGeom prst="rect">
            <a:avLst/>
          </a:prstGeom>
          <a:noFill/>
          <a:extLst/>
        </p:spPr>
      </p:pic>
      <p:pic>
        <p:nvPicPr>
          <p:cNvPr id="2054" name="Picture 15" descr="Z:\NewWeb\Konza09\Site\Styles\ltergrey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2900" y="8602663"/>
            <a:ext cx="690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200025" y="8604250"/>
            <a:ext cx="125698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/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Presenters:</a:t>
            </a:r>
            <a:r>
              <a:rPr lang="en-US" sz="2400">
                <a:solidFill>
                  <a:schemeClr val="bg1"/>
                </a:solidFill>
              </a:rPr>
              <a:t> Adam Skibbe, Theresa Valentine, Aaron Stephenson</a:t>
            </a:r>
          </a:p>
          <a:p>
            <a:r>
              <a:rPr lang="en-US" sz="2400">
                <a:solidFill>
                  <a:schemeClr val="bg1"/>
                </a:solidFill>
              </a:rPr>
              <a:t>Jamie Hollingsworth, Jonathan Walsh</a:t>
            </a: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200025" y="1547813"/>
            <a:ext cx="125698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/>
          <a:lstStyle/>
          <a:p>
            <a:pPr defTabSz="1300163" hangingPunct="1"/>
            <a:r>
              <a:rPr lang="en-US" sz="2600">
                <a:solidFill>
                  <a:srgbClr val="FFFFFF"/>
                </a:solidFill>
                <a:latin typeface="Arial" charset="0"/>
              </a:rPr>
              <a:t>September 10, 2012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438" y="2209800"/>
            <a:ext cx="12571412" cy="61976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Helvetica Light" charset="0"/>
            </a:endParaRPr>
          </a:p>
        </p:txBody>
      </p:sp>
      <p:pic>
        <p:nvPicPr>
          <p:cNvPr id="11" name="Picture 10" descr="6760135001_58b1c5c5f0_b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0" y="2362200"/>
            <a:ext cx="5943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GeoNIS</a:t>
            </a:r>
            <a:endParaRPr lang="en-US" dirty="0"/>
          </a:p>
        </p:txBody>
      </p:sp>
      <p:pic>
        <p:nvPicPr>
          <p:cNvPr id="6" name="Content Placeholder 3" descr="geonis_detail3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600" y="2362200"/>
            <a:ext cx="10728960" cy="650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149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6747" y="1828800"/>
            <a:ext cx="12571307" cy="7708053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25120" y="1981200"/>
            <a:ext cx="12246187" cy="726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marL="650230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LTER Map </a:t>
            </a:r>
            <a:r>
              <a:rPr lang="en-US" sz="3400" dirty="0" smtClean="0">
                <a:solidFill>
                  <a:schemeClr val="bg1"/>
                </a:solidFill>
              </a:rPr>
              <a:t>Services</a:t>
            </a:r>
            <a:endParaRPr lang="en-US" sz="3400" dirty="0">
              <a:solidFill>
                <a:schemeClr val="bg1"/>
              </a:solidFill>
            </a:endParaRPr>
          </a:p>
          <a:p>
            <a:pPr marL="650230" indent="-650230" algn="l">
              <a:buFontTx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650230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Exploration of various options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ESRI based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Google based</a:t>
            </a:r>
          </a:p>
          <a:p>
            <a:pPr marL="1300460" lvl="1" indent="-650230" algn="l">
              <a:buFontTx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650230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Provide interactive web mapping tools and suggestions for: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Network level (more general audience)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Site level (more specific content, analyses?)</a:t>
            </a:r>
          </a:p>
          <a:p>
            <a:pPr marL="1300460" lvl="1" indent="-650230" algn="l">
              <a:buFontTx/>
              <a:buChar char="•"/>
            </a:pPr>
            <a:endParaRPr lang="en-US" sz="3400" dirty="0">
              <a:solidFill>
                <a:schemeClr val="bg1"/>
              </a:solidFill>
            </a:endParaRPr>
          </a:p>
          <a:p>
            <a:pPr marL="650230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Access existing data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Local spatial and non spatial datasets</a:t>
            </a:r>
          </a:p>
          <a:p>
            <a:pPr marL="1300460" lvl="1" indent="-650230" algn="l">
              <a:buFontTx/>
              <a:buChar char="•"/>
            </a:pPr>
            <a:r>
              <a:rPr lang="en-US" sz="3400" dirty="0" err="1">
                <a:solidFill>
                  <a:schemeClr val="bg1"/>
                </a:solidFill>
              </a:rPr>
              <a:t>EcoTrends</a:t>
            </a:r>
            <a:endParaRPr lang="en-US" sz="3400" dirty="0">
              <a:solidFill>
                <a:schemeClr val="bg1"/>
              </a:solidFill>
            </a:endParaRPr>
          </a:p>
          <a:p>
            <a:pPr marL="1300460" lvl="1" indent="-650230" algn="l">
              <a:buFontTx/>
              <a:buChar char="•"/>
            </a:pPr>
            <a:r>
              <a:rPr lang="en-US" sz="3400" dirty="0" err="1">
                <a:solidFill>
                  <a:schemeClr val="bg1"/>
                </a:solidFill>
              </a:rPr>
              <a:t>SiteDB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6747" y="216747"/>
            <a:ext cx="12571307" cy="1459653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16747" y="541867"/>
            <a:ext cx="12571307" cy="8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algn="ctr"/>
            <a:r>
              <a:rPr lang="en-US" sz="4600" dirty="0" err="1">
                <a:solidFill>
                  <a:schemeClr val="bg1"/>
                </a:solidFill>
                <a:latin typeface="+mj-lt"/>
              </a:rPr>
              <a:t>LTERMapS</a:t>
            </a:r>
            <a:endParaRPr lang="en-US" sz="4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1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438" y="157163"/>
            <a:ext cx="12571412" cy="14859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98438" y="409575"/>
            <a:ext cx="125714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kern="0" dirty="0" err="1" smtClean="0">
                <a:solidFill>
                  <a:srgbClr val="FFFFFF"/>
                </a:solidFill>
                <a:latin typeface="Arial"/>
                <a:ea typeface="Helvetica Light" charset="0"/>
              </a:rPr>
              <a:t>LTERMapS</a:t>
            </a:r>
            <a:endParaRPr lang="en-US" sz="4300" kern="0" dirty="0">
              <a:solidFill>
                <a:srgbClr val="FFFFFF"/>
              </a:solidFill>
              <a:latin typeface="Arial"/>
              <a:ea typeface="Helvetica Light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98438" y="8545513"/>
            <a:ext cx="12571412" cy="99695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200025" y="8604250"/>
            <a:ext cx="125698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/>
          <a:lstStyle/>
          <a:p>
            <a:pPr defTabSz="1300163" hangingPunct="1"/>
            <a:r>
              <a:rPr lang="en-US" sz="2600">
                <a:solidFill>
                  <a:srgbClr val="FFFFFF"/>
                </a:solidFill>
                <a:latin typeface="Arial" charset="0"/>
              </a:rPr>
              <a:t>Phase 2… in development, image coming soon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438" y="1828800"/>
            <a:ext cx="12571412" cy="65786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Helvetica Light" charset="0"/>
            </a:endParaRP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1920875"/>
            <a:ext cx="5410200" cy="6394450"/>
          </a:xfrm>
          <a:prstGeom prst="rect">
            <a:avLst/>
          </a:prstGeom>
          <a:noFill/>
          <a:ln w="25400">
            <a:solidFill>
              <a:schemeClr val="tx1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1752600"/>
            <a:ext cx="12630150" cy="8001000"/>
          </a:xfrm>
        </p:spPr>
        <p:txBody>
          <a:bodyPr lIns="126435" tIns="72248" rIns="126435" bIns="72248" anchor="t"/>
          <a:lstStyle/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Data management of geospatial data is inclusive of both GIS and remote sensing products though specific disciplines are different in scope, focus, and standards.</a:t>
            </a:r>
          </a:p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Desktop GIS 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Vector and raster (image) datasets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More robust:  advanced cartography, analysis,  geostatistics, etc.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ESRI – ArcGIS 10.0 sp2 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Integration with relational databases (Oracle/SQL Server)</a:t>
            </a:r>
          </a:p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Remote Sensing 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Focus on raster (image) analysis and classification (See GAP, NDVI, Etc.)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LiDAR emerging technology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ERDAS, ENVI, IDRISI, GRASS software products</a:t>
            </a:r>
            <a:endParaRPr lang="en-US" sz="280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01" name="Rectangle 4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GIS Tools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1752600"/>
            <a:ext cx="12401550" cy="7696200"/>
          </a:xfrm>
        </p:spPr>
        <p:txBody>
          <a:bodyPr lIns="126435" tIns="72248" rIns="126435" bIns="72248" numCol="2" anchor="t"/>
          <a:lstStyle/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LTER sites mostly use ArcGIS products</a:t>
            </a:r>
          </a:p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Visualization options… the power of pictures</a:t>
            </a:r>
          </a:p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Plenty of Open Source options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49" name="Rectangle 4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Tools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905000"/>
            <a:ext cx="5902036" cy="428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/>
          <a:stretch>
            <a:fillRect/>
          </a:stretch>
        </p:blipFill>
        <p:spPr bwMode="auto">
          <a:xfrm>
            <a:off x="4521200" y="6553200"/>
            <a:ext cx="387197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000" y="6553200"/>
            <a:ext cx="3124200" cy="276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200" y="6553200"/>
            <a:ext cx="2809875" cy="279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1752600"/>
            <a:ext cx="12401550" cy="7696200"/>
          </a:xfrm>
        </p:spPr>
        <p:txBody>
          <a:bodyPr lIns="126435" tIns="72248" rIns="126435" bIns="72248" anchor="t"/>
          <a:lstStyle/>
          <a:p>
            <a:pPr marL="365125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Open Source GIS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Nearly all of the most popular/trusted projects are sponsored by the Open Source Geospatial Foundation (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2"/>
              </a:rPr>
              <a:t>http://www.osgeo.org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Nearly all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OSGeo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products can interact with ESRI data formats and services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Desktop</a:t>
            </a:r>
          </a:p>
          <a:p>
            <a:pPr marL="1508125" lvl="3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Quantum GIS,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gvSIG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GRASS GIS,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uDIG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…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Server</a:t>
            </a:r>
          </a:p>
          <a:p>
            <a:pPr marL="1508125" lvl="3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MapServer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GeoServer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MapGuide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OpenLayers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…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Database</a:t>
            </a:r>
          </a:p>
          <a:p>
            <a:pPr marL="1508125" lvl="3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PostGIS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for </a:t>
            </a:r>
            <a:r>
              <a:rPr lang="en-US" sz="2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PostgreSQL</a:t>
            </a: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the favorite, and standards-based, while MySQL Spatial is immature and not standards-based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Libraries</a:t>
            </a:r>
          </a:p>
          <a:p>
            <a:pPr marL="1508125" lvl="3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GDAL, OGR, FDO, GEOS, …</a:t>
            </a: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49" name="Rectangle 4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Open Source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67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438" y="157163"/>
            <a:ext cx="12571412" cy="14859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98438" y="409575"/>
            <a:ext cx="125714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kern="0" dirty="0" smtClean="0">
                <a:solidFill>
                  <a:srgbClr val="FFFFFF"/>
                </a:solidFill>
                <a:latin typeface="Arial"/>
                <a:ea typeface="Helvetica Light" charset="0"/>
              </a:rPr>
              <a:t>Open Source… demo?</a:t>
            </a:r>
            <a:endParaRPr lang="en-US" sz="4300" kern="0" dirty="0">
              <a:solidFill>
                <a:srgbClr val="FFFFFF"/>
              </a:solidFill>
              <a:latin typeface="Arial"/>
              <a:ea typeface="Helvetica Light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8438" y="1828800"/>
            <a:ext cx="12571412" cy="7696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Helvetica Light" charset="0"/>
            </a:endParaRPr>
          </a:p>
        </p:txBody>
      </p:sp>
      <p:pic>
        <p:nvPicPr>
          <p:cNvPr id="8" name="Picture 7" descr="quantumGI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1905000"/>
            <a:ext cx="5253982" cy="3904455"/>
          </a:xfrm>
          <a:prstGeom prst="rect">
            <a:avLst/>
          </a:prstGeom>
        </p:spPr>
      </p:pic>
      <p:pic>
        <p:nvPicPr>
          <p:cNvPr id="11" name="Picture 10" descr="quantum-gi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02" y="5943600"/>
            <a:ext cx="5543098" cy="3306726"/>
          </a:xfrm>
          <a:prstGeom prst="rect">
            <a:avLst/>
          </a:prstGeom>
          <a:effectLst>
            <a:outerShdw blurRad="279400" dist="215900" dir="3480000" sx="97000" sy="97000" algn="tl" rotWithShape="0">
              <a:srgbClr val="000000">
                <a:alpha val="90000"/>
              </a:srgbClr>
            </a:outerShdw>
          </a:effectLst>
        </p:spPr>
      </p:pic>
      <p:pic>
        <p:nvPicPr>
          <p:cNvPr id="13" name="Picture 12" descr="qgis_trunk_sm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880" y="1905000"/>
            <a:ext cx="5149920" cy="3922522"/>
          </a:xfrm>
          <a:prstGeom prst="rect">
            <a:avLst/>
          </a:prstGeom>
        </p:spPr>
      </p:pic>
      <p:pic>
        <p:nvPicPr>
          <p:cNvPr id="12" name="Picture 11" descr="300px-QGis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5715000"/>
            <a:ext cx="3429000" cy="36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1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1752600"/>
            <a:ext cx="12401550" cy="7696200"/>
          </a:xfrm>
        </p:spPr>
        <p:txBody>
          <a:bodyPr lIns="126435" tIns="72248" rIns="126435" bIns="72248" anchor="t"/>
          <a:lstStyle/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Online mapping providers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Google Maps, Earth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Bing!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Yahoo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Mapquest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Customized applications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ArcGIS Server 10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ArcGIS Online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API</a:t>
            </a:r>
            <a:r>
              <a:rPr lang="ja-JP" alt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</a:t>
            </a:r>
          </a:p>
          <a:p>
            <a:pPr marL="746125" lvl="1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Data services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WMS,WFS,WCS,etc</a:t>
            </a:r>
          </a:p>
          <a:p>
            <a:pPr marL="1127125" lvl="2" indent="-365125" defTabSz="1300163" eaLnBrk="1">
              <a:spcBef>
                <a:spcPts val="19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6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USGS, USDA, ESRI, Etc.</a:t>
            </a: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On-line Tools</a:t>
            </a:r>
            <a:endParaRPr lang="en-US"/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838" y="5761038"/>
            <a:ext cx="3665537" cy="25463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763" y="1905000"/>
            <a:ext cx="3449637" cy="29098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763" y="4987925"/>
            <a:ext cx="3449637" cy="15446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763" y="6723063"/>
            <a:ext cx="3449637" cy="2667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713" y="2590800"/>
            <a:ext cx="3665537" cy="2759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adi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1440" y="2871894"/>
            <a:ext cx="5201920" cy="40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7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438" y="157163"/>
            <a:ext cx="12571412" cy="14859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98438" y="409575"/>
            <a:ext cx="125714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kern="0" dirty="0" smtClean="0">
                <a:solidFill>
                  <a:srgbClr val="FFFFFF"/>
                </a:solidFill>
                <a:latin typeface="Arial"/>
                <a:ea typeface="Helvetica Light" charset="0"/>
              </a:rPr>
              <a:t>Mobile Solutions… demo</a:t>
            </a:r>
            <a:endParaRPr lang="en-US" sz="4300" kern="0" dirty="0">
              <a:solidFill>
                <a:srgbClr val="FFFFFF"/>
              </a:solidFill>
              <a:latin typeface="Arial"/>
              <a:ea typeface="Helvetica Light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8438" y="1828800"/>
            <a:ext cx="12571412" cy="7696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Helvetica Light" charset="0"/>
            </a:endParaRPr>
          </a:p>
        </p:txBody>
      </p:sp>
      <p:pic>
        <p:nvPicPr>
          <p:cNvPr id="2" name="Picture 1" descr="818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97" y="2133600"/>
            <a:ext cx="3352800" cy="3352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venza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6936" y="5742432"/>
            <a:ext cx="3520440" cy="34290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619n9hLQrJL._SL500_AA300_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677" y="5791200"/>
            <a:ext cx="3352800" cy="3352800"/>
          </a:xfrm>
          <a:prstGeom prst="rect">
            <a:avLst/>
          </a:prstGeom>
        </p:spPr>
      </p:pic>
      <p:pic>
        <p:nvPicPr>
          <p:cNvPr id="6" name="Picture 5" descr="mzl.wgovsesz.175x175-7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677" y="2133600"/>
            <a:ext cx="3276600" cy="3276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96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6747" y="2059093"/>
            <a:ext cx="12571307" cy="747776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6747" y="2167467"/>
            <a:ext cx="12571307" cy="736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marL="650230" indent="-650230" algn="l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Introductions – </a:t>
            </a:r>
          </a:p>
          <a:p>
            <a:pPr marL="1300460" lvl="1" indent="-650230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Who are we… </a:t>
            </a: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the LTER IMC GIS WG (subset)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>
              <a:buFontTx/>
              <a:buChar char="•"/>
            </a:pP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>
              <a:buFontTx/>
              <a:buChar char="•"/>
            </a:pPr>
            <a:r>
              <a:rPr lang="en-US" sz="3400" dirty="0">
                <a:solidFill>
                  <a:schemeClr val="bg1"/>
                </a:solidFill>
                <a:latin typeface="Arial"/>
                <a:cs typeface="Arial"/>
              </a:rPr>
              <a:t>Who are you? </a:t>
            </a:r>
          </a:p>
          <a:p>
            <a:pPr marL="1950690" lvl="2" indent="-650230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What is your position in the LTER?</a:t>
            </a:r>
          </a:p>
          <a:p>
            <a:pPr marL="1950690" lvl="2" indent="-650230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What is your working knowledge of GIS?</a:t>
            </a:r>
          </a:p>
          <a:p>
            <a:pPr marL="1950690" lvl="2" indent="-650230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What are your needs as (potential) users of data?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/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An information exchange</a:t>
            </a:r>
          </a:p>
          <a:p>
            <a:pPr marL="1300460" lvl="1" indent="-650230">
              <a:buFontTx/>
              <a:buChar char="•"/>
            </a:pPr>
            <a:endParaRPr lang="en-US" sz="3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Arial"/>
                <a:cs typeface="Arial"/>
              </a:rPr>
              <a:t>Presentation and discussion</a:t>
            </a:r>
            <a:endParaRPr lang="en-US" sz="3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00460" lvl="1" indent="-650230">
              <a:buFontTx/>
              <a:buChar char="•"/>
            </a:pPr>
            <a:endParaRPr lang="en-US" sz="3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16747" y="216747"/>
            <a:ext cx="12571307" cy="1625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16747" y="541867"/>
            <a:ext cx="12571307" cy="8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Arial"/>
                <a:cs typeface="Arial"/>
              </a:rPr>
              <a:t>Hello and Welcome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7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438" y="157163"/>
            <a:ext cx="12571412" cy="14859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ea typeface="Helvetica Light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98438" y="409575"/>
            <a:ext cx="125714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kern="0" dirty="0" smtClean="0">
                <a:solidFill>
                  <a:srgbClr val="FFFFFF"/>
                </a:solidFill>
                <a:latin typeface="Arial"/>
                <a:ea typeface="Helvetica Light" charset="0"/>
              </a:rPr>
              <a:t>Cartographic Atlas… demo?</a:t>
            </a:r>
            <a:endParaRPr lang="en-US" sz="4300" kern="0" dirty="0">
              <a:solidFill>
                <a:srgbClr val="FFFFFF"/>
              </a:solidFill>
              <a:latin typeface="Arial"/>
              <a:ea typeface="Helvetica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47" t="481" r="13019" b="25023"/>
          <a:stretch/>
        </p:blipFill>
        <p:spPr>
          <a:xfrm>
            <a:off x="222139" y="1828800"/>
            <a:ext cx="12527280" cy="777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WG Resources</a:t>
            </a:r>
            <a:endParaRPr lang="en-US" dirty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850" y="1781175"/>
            <a:ext cx="12571413" cy="7759700"/>
          </a:xfrm>
        </p:spPr>
        <p:txBody>
          <a:bodyPr lIns="126435" tIns="72248" rIns="126435" bIns="72248" anchor="t"/>
          <a:lstStyle/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Tx/>
              <a:buNone/>
            </a:pPr>
            <a:endParaRPr lang="en-US" sz="32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Open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LTER IM GIS mailing list: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		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2"/>
              </a:rPr>
              <a:t>GIS@lternet.edu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Adam Skibbe,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Chair  IMC GIS WG:			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askibbe@ksu.edu</a:t>
            </a: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Theresa Valentine, Co-Chair Geospatial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theresa.valentine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@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oregonstate.edu</a:t>
            </a: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Databits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:					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http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://databits.lternet.edu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/</a:t>
            </a: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None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IM web portal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pages:	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  <a:hlinkClick r:id="rId6"/>
              </a:rPr>
              <a:t>http://IM.LTERNET.EDU/PROJECTS/GIS_DATA/</a:t>
            </a: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None/>
            </a:pP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We put the science in GIS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8684" y="1781388"/>
            <a:ext cx="12571307" cy="7759982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8684" y="158045"/>
            <a:ext cx="12571307" cy="1485618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98684" y="410916"/>
            <a:ext cx="12571307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algn="ctr"/>
            <a:r>
              <a:rPr lang="en-US" sz="4300">
                <a:solidFill>
                  <a:srgbClr val="FFFFFF"/>
                </a:solidFill>
                <a:latin typeface="Arial" charset="0"/>
              </a:rPr>
              <a:t>Questions? … Let</a:t>
            </a:r>
            <a:r>
              <a:rPr lang="ja-JP" altLang="en-US" sz="4300">
                <a:solidFill>
                  <a:srgbClr val="FFFFFF"/>
                </a:solidFill>
                <a:latin typeface="Arial" charset="0"/>
              </a:rPr>
              <a:t>’</a:t>
            </a:r>
            <a:r>
              <a:rPr lang="en-US" sz="4300">
                <a:solidFill>
                  <a:srgbClr val="FFFFFF"/>
                </a:solidFill>
                <a:latin typeface="Arial" charset="0"/>
              </a:rPr>
              <a:t>s Chat.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8684" y="1781388"/>
            <a:ext cx="12571307" cy="77599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950690" lvl="2" indent="-65023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8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 descr="geo_poster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05000"/>
            <a:ext cx="7391400" cy="7391400"/>
          </a:xfrm>
          <a:prstGeom prst="rect">
            <a:avLst/>
          </a:prstGeom>
        </p:spPr>
      </p:pic>
      <p:pic>
        <p:nvPicPr>
          <p:cNvPr id="8" name="Picture 1" descr="Professor-Farnsworth-futurama-3295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703" y="3108960"/>
            <a:ext cx="8882098" cy="666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6747" y="2059093"/>
            <a:ext cx="12571307" cy="747776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16747" y="216747"/>
            <a:ext cx="12571307" cy="1625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16747" y="541867"/>
            <a:ext cx="12571307" cy="8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/>
          <a:lstStyle/>
          <a:p>
            <a:pPr algn="ctr"/>
            <a:r>
              <a:rPr lang="en-US" sz="4600" dirty="0" smtClean="0">
                <a:solidFill>
                  <a:schemeClr val="bg1"/>
                </a:solidFill>
                <a:latin typeface="+mj-lt"/>
              </a:rPr>
              <a:t>ASM Workshops!</a:t>
            </a:r>
            <a:endParaRPr lang="en-US" sz="4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0200" y="2209800"/>
            <a:ext cx="12344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2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  <a:sym typeface="Helvetica Light" charset="0"/>
              </a:defRPr>
            </a:lvl1pPr>
            <a:lvl2pPr marL="457200" indent="0" algn="ctr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914400" indent="0" algn="ctr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371600" indent="0" algn="ctr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828800" indent="0" algn="ctr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2286000" indent="0" algn="ctr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2743200" indent="0" algn="ctr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3200400" indent="0" algn="ctr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3657600" indent="0" algn="ctr" defTabSz="584200" rtl="0" fontAlgn="base" hangingPunct="0">
              <a:spcBef>
                <a:spcPts val="4200"/>
              </a:spcBef>
              <a:spcAft>
                <a:spcPct val="0"/>
              </a:spcAft>
              <a:buSzPct val="100000"/>
              <a:buNone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GIS Data and Tools for the LTER: resources for site research and synthesis	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Spatial Analysis Committee: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Using Remote Sensing to Estimate Biomass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GIS Ad-Hoc WG Meeting</a:t>
            </a:r>
          </a:p>
        </p:txBody>
      </p:sp>
      <p:pic>
        <p:nvPicPr>
          <p:cNvPr id="2" name="Picture 1" descr="7562141732_096dbdd414_h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200" y="4267200"/>
            <a:ext cx="6114380" cy="4612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07200" y="8991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* Not LTER/Workshop… just neat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GIS Working Group</a:t>
            </a:r>
            <a:endParaRPr lang="en-US"/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196850" y="1781175"/>
            <a:ext cx="12553950" cy="70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marL="882650" lvl="1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882650" lvl="1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IMC WG 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related to Geospatial data and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technologies.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lvl="1" indent="0" algn="l" defTabSz="1300163">
              <a:buClr>
                <a:srgbClr val="FFFFFF"/>
              </a:buClr>
              <a:buSzPct val="10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882650" lvl="1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Our 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current foci have been on better management standards for geospatial data as it relates to the NIS, and dissemination of those data through online media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882650" lvl="1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1568450" lvl="3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FGDC2EML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1568450" lvl="3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LTER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MapS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update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1568450" lvl="3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GeoNIS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introduction</a:t>
            </a:r>
            <a:b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1568450" lvl="3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Coordinate with new Geospatial Analysis Working Group</a:t>
            </a:r>
          </a:p>
          <a:p>
            <a:pPr marL="1568450" lvl="3" indent="-539750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433388" y="381000"/>
            <a:ext cx="12571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marL="442913" indent="-442913" defTabSz="1300163">
              <a:buClr>
                <a:srgbClr val="FFFFFF"/>
              </a:buClr>
              <a:buSzPct val="100000"/>
            </a:pPr>
            <a:r>
              <a:rPr lang="en-US" sz="440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Geospatial Analysis Committee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850" y="1781175"/>
            <a:ext cx="12571413" cy="7759700"/>
          </a:xfrm>
        </p:spPr>
        <p:txBody>
          <a:bodyPr lIns="126435" tIns="72248" rIns="126435" bIns="72248" anchor="t"/>
          <a:lstStyle/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endParaRPr lang="en-US" sz="32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Charged by Executive Board</a:t>
            </a:r>
            <a:b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Members include PI</a:t>
            </a:r>
            <a:r>
              <a:rPr lang="ja-JP" alt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</a:t>
            </a:r>
            <a:b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Broader look:  Acquisition of large data sets, analysis tools.</a:t>
            </a:r>
            <a:b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Jamie Hollingsworth and Theresa Valentine represent the GIS Working Group (and IM) on this committee</a:t>
            </a:r>
            <a:b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First Effort:</a:t>
            </a:r>
          </a:p>
          <a:p>
            <a:pPr marL="728663" lvl="1" indent="-347663" defTabSz="1300163" eaLnBrk="1">
              <a:spcBef>
                <a:spcPts val="600"/>
              </a:spcBef>
              <a:buClr>
                <a:srgbClr val="FFFFFF"/>
              </a:buClr>
              <a:buFont typeface="Arial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Working with SDSC center (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Opentopography.org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on storage/access to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LiDAR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data for LTER sites.</a:t>
            </a:r>
          </a:p>
          <a:p>
            <a:pPr marL="347663" indent="-347663" defTabSz="1300163" eaLnBrk="1">
              <a:lnSpc>
                <a:spcPct val="72000"/>
              </a:lnSpc>
              <a:spcBef>
                <a:spcPts val="600"/>
              </a:spcBef>
              <a:buSzTx/>
              <a:buFontTx/>
              <a:buNone/>
            </a:pPr>
            <a:endParaRPr lang="en-US" sz="32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Overview</a:t>
            </a:r>
            <a:endParaRPr lang="en-US" dirty="0"/>
          </a:p>
        </p:txBody>
      </p:sp>
      <p:pic>
        <p:nvPicPr>
          <p:cNvPr id="3077" name="Picture 9" descr="Untitled5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2946" y="2895600"/>
            <a:ext cx="7131174" cy="654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/>
          </p:cNvSpPr>
          <p:nvPr/>
        </p:nvSpPr>
        <p:spPr bwMode="auto">
          <a:xfrm>
            <a:off x="196850" y="1781175"/>
            <a:ext cx="12477750" cy="6609216"/>
          </a:xfrm>
          <a:prstGeom prst="rect">
            <a:avLst/>
          </a:prstGeom>
          <a:noFill/>
          <a:ln>
            <a:noFill/>
          </a:ln>
          <a:extLst/>
        </p:spPr>
        <p:txBody>
          <a:bodyPr lIns="126435" tIns="72248" rIns="126435" bIns="72248">
            <a:spAutoFit/>
          </a:bodyPr>
          <a:lstStyle/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Let</a:t>
            </a:r>
            <a:r>
              <a:rPr lang="ja-JP" alt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 talk about GIS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Seriously, let</a:t>
            </a:r>
            <a:r>
              <a:rPr lang="ja-JP" alt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 converse… ask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questions</a:t>
            </a:r>
          </a:p>
          <a:p>
            <a:pPr lvl="1" indent="0" algn="l" defTabSz="1300163">
              <a:buClr>
                <a:srgbClr val="FFFFFF"/>
              </a:buClr>
              <a:buSzPct val="100000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GIS at LTER Sites</a:t>
            </a: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GIS at LTER Network</a:t>
            </a:r>
          </a:p>
          <a:p>
            <a:pPr algn="l" defTabSz="1300163">
              <a:buClr>
                <a:srgbClr val="FFFFFF"/>
              </a:buClr>
              <a:buSzPct val="100000"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GIS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Tool Options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Open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source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alternatives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Online mapping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Mobile options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Other options</a:t>
            </a:r>
          </a:p>
          <a:p>
            <a:pPr lvl="1" indent="0" algn="l" defTabSz="1300163">
              <a:buClr>
                <a:srgbClr val="FFFFFF"/>
              </a:buClr>
              <a:buSzPct val="100000"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Resources of the personnel kind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Data!</a:t>
            </a:r>
            <a:endParaRPr lang="en-US" dirty="0"/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96850" y="1781175"/>
            <a:ext cx="12477750" cy="7515225"/>
          </a:xfrm>
          <a:prstGeom prst="rect">
            <a:avLst/>
          </a:prstGeom>
          <a:noFill/>
          <a:ln>
            <a:noFill/>
          </a:ln>
          <a:extLst/>
        </p:spPr>
        <p:txBody>
          <a:bodyPr lIns="126435" tIns="72248" rIns="126435" bIns="72248" numCol="2">
            <a:noAutofit/>
          </a:bodyPr>
          <a:lstStyle/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Some obvious points* on data</a:t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Site based data is site based 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Most sites have something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If spatial data is spatial… why isn’t it’s access?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Download and go</a:t>
            </a:r>
          </a:p>
          <a:p>
            <a:pPr lvl="1" indent="0" algn="l" defTabSz="1300163">
              <a:buClr>
                <a:srgbClr val="FFFFFF"/>
              </a:buClr>
              <a:buSzPct val="100000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Non-LTER options available 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DEMO later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What are your needs?</a:t>
            </a:r>
          </a:p>
          <a:p>
            <a:pPr marL="785813" lvl="1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Talk to your IM to support</a:t>
            </a: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0" y="914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*pun intended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ntls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58" y="5257800"/>
            <a:ext cx="6055242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onza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966" y="1905000"/>
            <a:ext cx="6081712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81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Network Data</a:t>
            </a:r>
            <a:endParaRPr lang="en-US" dirty="0"/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96850" y="1781175"/>
            <a:ext cx="12477750" cy="6670771"/>
          </a:xfrm>
          <a:prstGeom prst="rect">
            <a:avLst/>
          </a:prstGeom>
          <a:noFill/>
          <a:ln>
            <a:noFill/>
          </a:ln>
          <a:extLst/>
        </p:spPr>
        <p:txBody>
          <a:bodyPr lIns="126435" tIns="72248" rIns="126435" bIns="72248" numCol="2">
            <a:spAutoFit/>
          </a:bodyPr>
          <a:lstStyle/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Some non-LTER cross site options</a:t>
            </a: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LTERMapS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GeoNIS</a:t>
            </a: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Search of data at LNO:  only 23 data sets (sites working on getting data into EML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)</a:t>
            </a: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All 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sites using GIS except for CCE, PAL, and SBC (as of 2010 survey), although these sites use other spatial data application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17 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sites using GIS server technology.  (web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mapping)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  <a:buFont typeface="TimesNewRomanPSMT" charset="0"/>
              <a:buChar char="•"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indent="-442913" algn="l" defTabSz="1300163">
              <a:buClr>
                <a:srgbClr val="FFFFFF"/>
              </a:buClr>
              <a:buSzPct val="100000"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210" y="1981200"/>
            <a:ext cx="576779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99" y="5715000"/>
            <a:ext cx="576217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071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96850" y="1781175"/>
            <a:ext cx="12571413" cy="7759700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96850" y="157163"/>
            <a:ext cx="12571413" cy="1484312"/>
          </a:xfrm>
          <a:prstGeom prst="rect">
            <a:avLst/>
          </a:prstGeom>
          <a:solidFill>
            <a:srgbClr val="000000">
              <a:alpha val="74901"/>
            </a:srgbClr>
          </a:solidFill>
          <a:ln w="18062">
            <a:solidFill>
              <a:srgbClr val="000000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96850" y="409575"/>
            <a:ext cx="12571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6435" tIns="72248" rIns="126435" bIns="72248">
            <a:spAutoFit/>
          </a:bodyPr>
          <a:lstStyle/>
          <a:p>
            <a:pPr defTabSz="1300163"/>
            <a:r>
              <a:rPr lang="en-US" sz="42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GeoNIS</a:t>
            </a:r>
            <a:endParaRPr lang="en-US" dirty="0"/>
          </a:p>
        </p:txBody>
      </p:sp>
      <p:pic>
        <p:nvPicPr>
          <p:cNvPr id="7" name="Picture 2" descr="E:\ltermaps\geonis\geo_diagram2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600" y="2667000"/>
            <a:ext cx="8077200" cy="5722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723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10116</TotalTime>
  <Words>591</Words>
  <Application>Microsoft Macintosh PowerPoint</Application>
  <PresentationFormat>Custom</PresentationFormat>
  <Paragraphs>160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Skibbe, Adam</dc:creator>
  <cp:lastModifiedBy>Adam Skibbe</cp:lastModifiedBy>
  <cp:revision>79</cp:revision>
  <dcterms:created xsi:type="dcterms:W3CDTF">2011-06-02T11:58:36Z</dcterms:created>
  <dcterms:modified xsi:type="dcterms:W3CDTF">2012-09-23T16:24:55Z</dcterms:modified>
</cp:coreProperties>
</file>