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637" r:id="rId3"/>
    <p:sldId id="639" r:id="rId4"/>
    <p:sldId id="687" r:id="rId5"/>
    <p:sldId id="685" r:id="rId6"/>
    <p:sldId id="640" r:id="rId7"/>
    <p:sldId id="643" r:id="rId8"/>
    <p:sldId id="659" r:id="rId9"/>
    <p:sldId id="660" r:id="rId10"/>
    <p:sldId id="646" r:id="rId11"/>
    <p:sldId id="663" r:id="rId12"/>
    <p:sldId id="664" r:id="rId13"/>
    <p:sldId id="665" r:id="rId14"/>
    <p:sldId id="666" r:id="rId15"/>
    <p:sldId id="667" r:id="rId16"/>
    <p:sldId id="679" r:id="rId17"/>
    <p:sldId id="688" r:id="rId18"/>
    <p:sldId id="642" r:id="rId19"/>
    <p:sldId id="684" r:id="rId20"/>
    <p:sldId id="686" r:id="rId21"/>
    <p:sldId id="654" r:id="rId22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0720A"/>
    <a:srgbClr val="598600"/>
    <a:srgbClr val="E2FFA7"/>
    <a:srgbClr val="C0FF43"/>
    <a:srgbClr val="91DA00"/>
    <a:srgbClr val="669900"/>
    <a:srgbClr val="FFCC66"/>
    <a:srgbClr val="CC66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393" autoAdjust="0"/>
    <p:restoredTop sz="89333" autoAdjust="0"/>
  </p:normalViewPr>
  <p:slideViewPr>
    <p:cSldViewPr>
      <p:cViewPr>
        <p:scale>
          <a:sx n="70" d="100"/>
          <a:sy n="70" d="100"/>
        </p:scale>
        <p:origin x="-2226" y="-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defTabSz="947738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defTabSz="947738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/>
            </a:lvl1pPr>
          </a:lstStyle>
          <a:p>
            <a:pPr>
              <a:defRPr/>
            </a:pPr>
            <a:fld id="{61A74709-E9CA-4079-B06A-2BDDADBFA3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171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defTabSz="947738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defTabSz="947738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Klicken Sie, um die Formate des Vorlagentextes zu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defTabSz="947738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defTabSz="947738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56D8EBD-EFCD-4FF9-8CD5-78C495E8A9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9898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D94A5B-D502-41F6-9958-A1A60F1B145F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AT" dirty="0" err="1" smtClean="0"/>
              <a:t>how</a:t>
            </a:r>
            <a:r>
              <a:rPr lang="de-AT" dirty="0" smtClean="0"/>
              <a:t> </a:t>
            </a:r>
            <a:r>
              <a:rPr lang="de-AT" dirty="0" err="1" smtClean="0"/>
              <a:t>external</a:t>
            </a:r>
            <a:r>
              <a:rPr lang="de-AT" dirty="0" smtClean="0"/>
              <a:t> </a:t>
            </a:r>
            <a:r>
              <a:rPr lang="de-AT" dirty="0" err="1" smtClean="0"/>
              <a:t>drivers</a:t>
            </a:r>
            <a:r>
              <a:rPr lang="de-AT" dirty="0" smtClean="0"/>
              <a:t> </a:t>
            </a:r>
            <a:r>
              <a:rPr lang="de-AT" dirty="0" err="1" smtClean="0"/>
              <a:t>and</a:t>
            </a:r>
            <a:r>
              <a:rPr lang="de-AT" dirty="0" smtClean="0"/>
              <a:t> </a:t>
            </a:r>
            <a:r>
              <a:rPr lang="de-AT" dirty="0" err="1" smtClean="0"/>
              <a:t>internal</a:t>
            </a:r>
            <a:r>
              <a:rPr lang="de-AT" dirty="0" smtClean="0"/>
              <a:t> </a:t>
            </a:r>
            <a:r>
              <a:rPr lang="de-AT" dirty="0" err="1" smtClean="0"/>
              <a:t>processes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community</a:t>
            </a:r>
            <a:r>
              <a:rPr lang="de-AT" dirty="0" smtClean="0"/>
              <a:t> </a:t>
            </a:r>
            <a:r>
              <a:rPr lang="de-AT" dirty="0" err="1" smtClean="0"/>
              <a:t>structure</a:t>
            </a:r>
            <a:r>
              <a:rPr lang="de-AT" dirty="0" smtClean="0"/>
              <a:t> </a:t>
            </a:r>
            <a:r>
              <a:rPr lang="de-AT" dirty="0" err="1" smtClean="0"/>
              <a:t>influence</a:t>
            </a:r>
            <a:r>
              <a:rPr lang="de-AT" dirty="0" smtClean="0"/>
              <a:t> </a:t>
            </a:r>
            <a:r>
              <a:rPr lang="de-AT" dirty="0" err="1" smtClean="0"/>
              <a:t>ecosystem</a:t>
            </a:r>
            <a:r>
              <a:rPr lang="de-AT" dirty="0" smtClean="0"/>
              <a:t> </a:t>
            </a:r>
            <a:r>
              <a:rPr lang="de-AT" dirty="0" err="1" smtClean="0"/>
              <a:t>functioning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6D8EBD-EFCD-4FF9-8CD5-78C495E8A95D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42DA82-E33D-4381-89D9-3A3DFA4F8DEC}" type="slidenum">
              <a:rPr lang="en-US"/>
              <a:pPr/>
              <a:t>4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D42DB4-84A1-4D38-BED8-3CE1FE8E63EE}" type="slidenum">
              <a:rPr lang="en-US"/>
              <a:pPr/>
              <a:t>5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F4141C-3FF6-4099-BA3C-BC565E843F59}" type="slidenum">
              <a:rPr lang="en-US"/>
              <a:pPr/>
              <a:t>19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BC6564-3C81-4C2F-BC23-D5D52C43AB5A}" type="slidenum">
              <a:rPr lang="en-US"/>
              <a:pPr/>
              <a:t>20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r>
              <a:rPr lang="en-US" dirty="0" smtClean="0"/>
              <a:t>2012-03-01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2012-03-01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77000" y="228600"/>
            <a:ext cx="1981200" cy="5867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33400" y="228600"/>
            <a:ext cx="5791200" cy="58674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2012-03-01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914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533400" y="1676400"/>
            <a:ext cx="7924800" cy="4419600"/>
          </a:xfrm>
        </p:spPr>
        <p:txBody>
          <a:bodyPr/>
          <a:lstStyle/>
          <a:p>
            <a:pPr lvl="0"/>
            <a:endParaRPr lang="de-AT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2012-03-01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7D059CF-9A12-428B-BFFD-078BACFC34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99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2012-03-01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2012-03-01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00" y="16764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0" y="16764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2012-03-01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2012-03-01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2012-03-01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2012-03-01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2012-03-01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2012-03-01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286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764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Vorlagentextes zu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553200"/>
            <a:ext cx="86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b="1">
                <a:latin typeface="+mj-lt"/>
              </a:defRPr>
            </a:lvl1pPr>
          </a:lstStyle>
          <a:p>
            <a:pPr>
              <a:defRPr/>
            </a:pPr>
            <a:r>
              <a:rPr lang="en-US" dirty="0" smtClean="0"/>
              <a:t>2012-03-01</a:t>
            </a:r>
            <a:endParaRPr lang="de-DE" dirty="0"/>
          </a:p>
        </p:txBody>
      </p:sp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1066800" y="6607175"/>
            <a:ext cx="69469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ctr">
              <a:spcBef>
                <a:spcPct val="0"/>
              </a:spcBef>
              <a:tabLst>
                <a:tab pos="4491038" algn="l"/>
              </a:tabLst>
              <a:defRPr/>
            </a:pPr>
            <a:r>
              <a:rPr lang="de-DE" sz="800" b="1" dirty="0" smtClean="0">
                <a:latin typeface="Arial" charset="0"/>
              </a:rPr>
              <a:t>Rupert SEIDL</a:t>
            </a:r>
            <a:endParaRPr lang="de-DE" sz="800" b="1" dirty="0">
              <a:latin typeface="Arial" charset="0"/>
            </a:endParaRPr>
          </a:p>
        </p:txBody>
      </p:sp>
      <p:sp>
        <p:nvSpPr>
          <p:cNvPr id="1035" name="Line 11"/>
          <p:cNvSpPr>
            <a:spLocks noChangeShapeType="1"/>
          </p:cNvSpPr>
          <p:nvPr userDrawn="1"/>
        </p:nvSpPr>
        <p:spPr bwMode="auto">
          <a:xfrm>
            <a:off x="304800" y="6540500"/>
            <a:ext cx="8569325" cy="0"/>
          </a:xfrm>
          <a:prstGeom prst="line">
            <a:avLst/>
          </a:prstGeom>
          <a:noFill/>
          <a:ln w="9525">
            <a:solidFill>
              <a:srgbClr val="6E9137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AT"/>
          </a:p>
        </p:txBody>
      </p:sp>
      <p:sp>
        <p:nvSpPr>
          <p:cNvPr id="1073" name="Rectangle 49"/>
          <p:cNvSpPr>
            <a:spLocks noChangeArrowheads="1"/>
          </p:cNvSpPr>
          <p:nvPr/>
        </p:nvSpPr>
        <p:spPr bwMode="auto">
          <a:xfrm>
            <a:off x="7956550" y="6597650"/>
            <a:ext cx="86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>
              <a:spcBef>
                <a:spcPct val="0"/>
              </a:spcBef>
              <a:defRPr/>
            </a:pPr>
            <a:fld id="{36EA0C57-1ACC-42D4-ABA2-B223EA67C6CB}" type="slidenum">
              <a:rPr lang="de-DE" sz="800" b="1" smtClean="0">
                <a:latin typeface="Arial" charset="0"/>
              </a:rPr>
              <a:pPr algn="r">
                <a:spcBef>
                  <a:spcPct val="0"/>
                </a:spcBef>
                <a:defRPr/>
              </a:pPr>
              <a:t>‹#›</a:t>
            </a:fld>
            <a:endParaRPr lang="de-DE" sz="800" b="1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699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699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699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699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699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6699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6699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6699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6699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69900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9900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ald_Boden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076575"/>
            <a:ext cx="914400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395858" y="404664"/>
            <a:ext cx="676843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>Using </a:t>
            </a:r>
            <a:r>
              <a:rPr lang="en-US" sz="2800" b="1" dirty="0" err="1" smtClean="0"/>
              <a:t>LiDAR</a:t>
            </a:r>
            <a:r>
              <a:rPr lang="en-US" sz="2800" b="1" dirty="0" smtClean="0"/>
              <a:t> to map and model variation in </a:t>
            </a:r>
            <a:br>
              <a:rPr lang="en-US" sz="2800" b="1" dirty="0" smtClean="0"/>
            </a:br>
            <a:r>
              <a:rPr lang="en-US" sz="2800" b="1" dirty="0" smtClean="0"/>
              <a:t>old-growth forest carbon density</a:t>
            </a:r>
            <a:br>
              <a:rPr lang="en-US" sz="2800" b="1" dirty="0" smtClean="0"/>
            </a:br>
            <a:endParaRPr lang="en-US" sz="2800" b="1" dirty="0" smtClean="0"/>
          </a:p>
          <a:p>
            <a:pPr>
              <a:lnSpc>
                <a:spcPct val="120000"/>
              </a:lnSpc>
            </a:pPr>
            <a:r>
              <a:rPr lang="en-US" sz="2800" b="1" dirty="0"/>
              <a:t/>
            </a:r>
            <a:br>
              <a:rPr lang="en-US" sz="2800" b="1" dirty="0"/>
            </a:br>
            <a:endParaRPr lang="en-GB" sz="2000" dirty="0"/>
          </a:p>
          <a:p>
            <a:pPr>
              <a:lnSpc>
                <a:spcPct val="120000"/>
              </a:lnSpc>
            </a:pPr>
            <a:endParaRPr lang="en-GB" sz="2000" dirty="0"/>
          </a:p>
        </p:txBody>
      </p:sp>
      <p:sp>
        <p:nvSpPr>
          <p:cNvPr id="2052" name="Text Box 8"/>
          <p:cNvSpPr txBox="1">
            <a:spLocks noChangeArrowheads="1"/>
          </p:cNvSpPr>
          <p:nvPr/>
        </p:nvSpPr>
        <p:spPr bwMode="auto">
          <a:xfrm>
            <a:off x="374848" y="3356992"/>
            <a:ext cx="8229600" cy="260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de-AT" sz="2400" b="1" dirty="0"/>
              <a:t>Thomas A. Spies</a:t>
            </a:r>
            <a:br>
              <a:rPr lang="de-AT" sz="2400" b="1" dirty="0"/>
            </a:br>
            <a:r>
              <a:rPr lang="de-AT" sz="2400" dirty="0" smtClean="0"/>
              <a:t>Rupert Seidl</a:t>
            </a:r>
            <a:br>
              <a:rPr lang="de-AT" sz="2400" dirty="0" smtClean="0"/>
            </a:br>
            <a:r>
              <a:rPr lang="de-AT" sz="2400" dirty="0" smtClean="0"/>
              <a:t>Werner Rammer</a:t>
            </a:r>
            <a:br>
              <a:rPr lang="de-AT" sz="2400" dirty="0" smtClean="0"/>
            </a:br>
            <a:r>
              <a:rPr lang="de-AT" sz="2400" dirty="0" smtClean="0"/>
              <a:t>E. Ashley Steel</a:t>
            </a:r>
            <a:br>
              <a:rPr lang="de-AT" sz="2400" dirty="0" smtClean="0"/>
            </a:br>
            <a:r>
              <a:rPr lang="de-AT" sz="2400" dirty="0" smtClean="0"/>
              <a:t>Robert J. Pabst</a:t>
            </a:r>
            <a:br>
              <a:rPr lang="de-AT" sz="2400" dirty="0" smtClean="0"/>
            </a:br>
            <a:r>
              <a:rPr lang="de-AT" sz="2400" dirty="0" smtClean="0"/>
              <a:t>Keith Olsen</a:t>
            </a:r>
          </a:p>
          <a:p>
            <a:pPr>
              <a:lnSpc>
                <a:spcPct val="90000"/>
              </a:lnSpc>
            </a:pPr>
            <a:endParaRPr lang="en-GB" sz="2400" dirty="0"/>
          </a:p>
        </p:txBody>
      </p:sp>
      <p:pic>
        <p:nvPicPr>
          <p:cNvPr id="2053" name="Picture 13" descr="WB_Logo_A3-A4_ENG_RGB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734256" y="2500511"/>
            <a:ext cx="137591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homepage_logo-new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1880744"/>
            <a:ext cx="1925424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1434" y="1124744"/>
            <a:ext cx="788869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50303" y="1124744"/>
            <a:ext cx="737100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auto">
          <a:xfrm>
            <a:off x="0" y="5877272"/>
            <a:ext cx="9144000" cy="9807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Simulation </a:t>
            </a:r>
            <a:r>
              <a:rPr lang="de-AT" dirty="0" err="1" smtClean="0"/>
              <a:t>modeling</a:t>
            </a:r>
            <a:r>
              <a:rPr lang="de-AT" dirty="0" smtClean="0"/>
              <a:t> as </a:t>
            </a:r>
            <a:r>
              <a:rPr lang="de-AT" dirty="0" err="1" smtClean="0"/>
              <a:t>diagnostic</a:t>
            </a:r>
            <a:r>
              <a:rPr lang="de-AT" dirty="0" smtClean="0"/>
              <a:t> </a:t>
            </a:r>
            <a:r>
              <a:rPr lang="de-AT" dirty="0" err="1" smtClean="0"/>
              <a:t>tool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169640"/>
            <a:ext cx="8359080" cy="1179240"/>
          </a:xfrm>
        </p:spPr>
        <p:txBody>
          <a:bodyPr/>
          <a:lstStyle/>
          <a:p>
            <a:pPr>
              <a:buNone/>
            </a:pPr>
            <a:r>
              <a:rPr lang="de-AT" sz="2600" dirty="0" err="1" smtClean="0"/>
              <a:t>iLand</a:t>
            </a:r>
            <a:r>
              <a:rPr lang="de-AT" sz="2600" dirty="0" smtClean="0"/>
              <a:t>: </a:t>
            </a:r>
            <a:r>
              <a:rPr lang="de-AT" sz="2600" dirty="0" err="1" smtClean="0"/>
              <a:t>the</a:t>
            </a:r>
            <a:r>
              <a:rPr lang="de-AT" sz="2600" dirty="0" smtClean="0"/>
              <a:t> </a:t>
            </a:r>
            <a:r>
              <a:rPr lang="de-AT" sz="2600" dirty="0" err="1" smtClean="0"/>
              <a:t>individual-based</a:t>
            </a:r>
            <a:r>
              <a:rPr lang="de-AT" sz="2600" dirty="0" smtClean="0"/>
              <a:t> </a:t>
            </a:r>
            <a:r>
              <a:rPr lang="de-AT" sz="2600" dirty="0" err="1" smtClean="0"/>
              <a:t>forest</a:t>
            </a:r>
            <a:r>
              <a:rPr lang="de-AT" sz="2600" dirty="0" smtClean="0"/>
              <a:t> </a:t>
            </a:r>
            <a:r>
              <a:rPr lang="de-AT" sz="2600" dirty="0" err="1" smtClean="0"/>
              <a:t>landscape</a:t>
            </a:r>
            <a:r>
              <a:rPr lang="de-AT" sz="2600" dirty="0" smtClean="0"/>
              <a:t> and </a:t>
            </a:r>
            <a:r>
              <a:rPr lang="de-AT" sz="2600" dirty="0" err="1" smtClean="0"/>
              <a:t>disturbance</a:t>
            </a:r>
            <a:r>
              <a:rPr lang="de-AT" sz="2600" dirty="0" smtClean="0"/>
              <a:t> </a:t>
            </a:r>
            <a:r>
              <a:rPr lang="de-AT" sz="2600" dirty="0" err="1" smtClean="0"/>
              <a:t>model</a:t>
            </a:r>
            <a:endParaRPr lang="de-AT" sz="2600" dirty="0" smtClean="0"/>
          </a:p>
          <a:p>
            <a:pPr marL="0" indent="0">
              <a:buNone/>
            </a:pPr>
            <a:r>
              <a:rPr lang="de-AT" sz="1800" dirty="0" err="1" smtClean="0"/>
              <a:t>simulates</a:t>
            </a:r>
            <a:r>
              <a:rPr lang="de-AT" sz="1800" dirty="0" smtClean="0"/>
              <a:t> stand </a:t>
            </a:r>
            <a:r>
              <a:rPr lang="de-AT" sz="1800" dirty="0" err="1" smtClean="0"/>
              <a:t>dynamics</a:t>
            </a:r>
            <a:r>
              <a:rPr lang="de-AT" sz="1800" dirty="0" smtClean="0"/>
              <a:t> (e.g., </a:t>
            </a:r>
            <a:r>
              <a:rPr lang="de-AT" sz="1800" dirty="0" err="1" smtClean="0"/>
              <a:t>competition</a:t>
            </a:r>
            <a:r>
              <a:rPr lang="de-AT" sz="1800" dirty="0" smtClean="0"/>
              <a:t>) at individual-</a:t>
            </a:r>
            <a:r>
              <a:rPr lang="de-AT" sz="1800" dirty="0" err="1" smtClean="0"/>
              <a:t>tree</a:t>
            </a:r>
            <a:r>
              <a:rPr lang="de-AT" sz="1800" dirty="0" smtClean="0"/>
              <a:t> </a:t>
            </a:r>
            <a:r>
              <a:rPr lang="de-AT" sz="1800" dirty="0" err="1" smtClean="0"/>
              <a:t>resolution</a:t>
            </a:r>
            <a:r>
              <a:rPr lang="de-AT" sz="1800" dirty="0" smtClean="0"/>
              <a:t> </a:t>
            </a:r>
            <a:r>
              <a:rPr lang="de-AT" sz="1800" dirty="0" err="1" smtClean="0"/>
              <a:t>across</a:t>
            </a:r>
            <a:r>
              <a:rPr lang="de-AT" sz="1800" dirty="0" smtClean="0"/>
              <a:t> large </a:t>
            </a:r>
            <a:r>
              <a:rPr lang="de-AT" sz="1800" dirty="0" err="1" smtClean="0"/>
              <a:t>areas</a:t>
            </a:r>
            <a:r>
              <a:rPr lang="de-AT" sz="1800" dirty="0" smtClean="0"/>
              <a:t/>
            </a:r>
            <a:br>
              <a:rPr lang="de-AT" sz="1800" dirty="0" smtClean="0"/>
            </a:br>
            <a:r>
              <a:rPr lang="de-AT" sz="1800" dirty="0" err="1" smtClean="0"/>
              <a:t>process-based</a:t>
            </a:r>
            <a:r>
              <a:rPr lang="de-AT" sz="1800" dirty="0" smtClean="0"/>
              <a:t> </a:t>
            </a:r>
            <a:r>
              <a:rPr lang="de-AT" sz="1800" dirty="0" err="1" smtClean="0"/>
              <a:t>simulation</a:t>
            </a:r>
            <a:r>
              <a:rPr lang="de-AT" sz="1800" dirty="0" smtClean="0"/>
              <a:t> </a:t>
            </a:r>
            <a:r>
              <a:rPr lang="de-AT" sz="1800" dirty="0" err="1" smtClean="0"/>
              <a:t>of</a:t>
            </a:r>
            <a:r>
              <a:rPr lang="de-AT" sz="1800" dirty="0" smtClean="0"/>
              <a:t> </a:t>
            </a:r>
            <a:r>
              <a:rPr lang="de-AT" sz="1800" dirty="0" err="1" smtClean="0"/>
              <a:t>the</a:t>
            </a:r>
            <a:r>
              <a:rPr lang="de-AT" sz="1800" dirty="0" smtClean="0"/>
              <a:t> </a:t>
            </a:r>
            <a:r>
              <a:rPr lang="de-AT" sz="1800" dirty="0" err="1" smtClean="0"/>
              <a:t>forest</a:t>
            </a:r>
            <a:r>
              <a:rPr lang="de-AT" sz="1800" dirty="0" smtClean="0"/>
              <a:t> C </a:t>
            </a:r>
            <a:r>
              <a:rPr lang="de-AT" sz="1800" dirty="0" err="1" smtClean="0"/>
              <a:t>cycle</a:t>
            </a:r>
            <a:endParaRPr lang="de-AT" sz="1800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93384"/>
            <a:ext cx="8493350" cy="43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321105" y="3015796"/>
            <a:ext cx="972000" cy="1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" dirty="0" smtClean="0"/>
              <a:t>http://iLand.boku.ac.at</a:t>
            </a:r>
            <a:endParaRPr lang="de-AT" sz="700" dirty="0"/>
          </a:p>
        </p:txBody>
      </p:sp>
      <p:sp>
        <p:nvSpPr>
          <p:cNvPr id="8" name="Textfeld 7"/>
          <p:cNvSpPr txBox="1"/>
          <p:nvPr/>
        </p:nvSpPr>
        <p:spPr>
          <a:xfrm>
            <a:off x="6430560" y="2290520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200" dirty="0" smtClean="0"/>
              <a:t>Seidl et al. (2012)</a:t>
            </a:r>
            <a:endParaRPr lang="de-A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-9216" y="836712"/>
            <a:ext cx="9153216" cy="6021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4480" y="1615152"/>
            <a:ext cx="6048000" cy="450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467544" y="66328"/>
            <a:ext cx="8215064" cy="914400"/>
          </a:xfrm>
        </p:spPr>
        <p:txBody>
          <a:bodyPr/>
          <a:lstStyle/>
          <a:p>
            <a:r>
              <a:rPr lang="de-AT" dirty="0" smtClean="0"/>
              <a:t>HJ Andrews ~ 1500 AD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2011-03-14</a:t>
            </a:r>
            <a:endParaRPr lang="de-DE" dirty="0"/>
          </a:p>
        </p:txBody>
      </p:sp>
      <p:sp>
        <p:nvSpPr>
          <p:cNvPr id="19" name="Rechteck 18"/>
          <p:cNvSpPr/>
          <p:nvPr/>
        </p:nvSpPr>
        <p:spPr>
          <a:xfrm flipV="1">
            <a:off x="558280" y="2016136"/>
            <a:ext cx="360040" cy="1440160"/>
          </a:xfrm>
          <a:prstGeom prst="rect">
            <a:avLst/>
          </a:prstGeom>
          <a:gradFill>
            <a:gsLst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Textfeld 19"/>
          <p:cNvSpPr txBox="1"/>
          <p:nvPr/>
        </p:nvSpPr>
        <p:spPr>
          <a:xfrm>
            <a:off x="918320" y="1872120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>
                <a:solidFill>
                  <a:schemeClr val="bg1"/>
                </a:solidFill>
              </a:rPr>
              <a:t>90m</a:t>
            </a: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986560" y="3261758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>
                <a:solidFill>
                  <a:schemeClr val="bg1"/>
                </a:solidFill>
              </a:rPr>
              <a:t>0m</a:t>
            </a: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14264" y="1556792"/>
            <a:ext cx="122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 err="1" smtClean="0">
                <a:solidFill>
                  <a:schemeClr val="bg1"/>
                </a:solidFill>
              </a:rPr>
              <a:t>tree</a:t>
            </a:r>
            <a:r>
              <a:rPr lang="de-AT" b="1" dirty="0" smtClean="0">
                <a:solidFill>
                  <a:schemeClr val="bg1"/>
                </a:solidFill>
              </a:rPr>
              <a:t> </a:t>
            </a:r>
            <a:r>
              <a:rPr lang="de-AT" b="1" dirty="0" err="1" smtClean="0">
                <a:solidFill>
                  <a:schemeClr val="bg1"/>
                </a:solidFill>
              </a:rPr>
              <a:t>height</a:t>
            </a:r>
            <a:endParaRPr lang="de-AT" b="1" dirty="0">
              <a:solidFill>
                <a:schemeClr val="bg1"/>
              </a:solidFill>
            </a:endParaRPr>
          </a:p>
        </p:txBody>
      </p:sp>
      <p:pic>
        <p:nvPicPr>
          <p:cNvPr id="23" name="Picture 14" descr="iland_transparen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12360" y="188640"/>
            <a:ext cx="1097280" cy="66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3"/>
          <p:cNvSpPr txBox="1"/>
          <p:nvPr/>
        </p:nvSpPr>
        <p:spPr>
          <a:xfrm>
            <a:off x="510982" y="40050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err="1" smtClean="0">
                <a:solidFill>
                  <a:schemeClr val="bg1"/>
                </a:solidFill>
              </a:rPr>
              <a:t>tree</a:t>
            </a:r>
            <a:r>
              <a:rPr lang="de-AT" b="1" dirty="0" smtClean="0">
                <a:solidFill>
                  <a:schemeClr val="bg1"/>
                </a:solidFill>
              </a:rPr>
              <a:t> </a:t>
            </a:r>
            <a:r>
              <a:rPr lang="de-AT" b="1" dirty="0" err="1" smtClean="0">
                <a:solidFill>
                  <a:schemeClr val="bg1"/>
                </a:solidFill>
              </a:rPr>
              <a:t>species</a:t>
            </a:r>
            <a:endParaRPr lang="de-AT" b="1" dirty="0">
              <a:solidFill>
                <a:schemeClr val="bg1"/>
              </a:solidFill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558280" y="4446404"/>
            <a:ext cx="216000" cy="216024"/>
          </a:xfrm>
          <a:prstGeom prst="ellipse">
            <a:avLst/>
          </a:prstGeom>
          <a:solidFill>
            <a:srgbClr val="547239"/>
          </a:solidFill>
          <a:ln w="31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558280" y="4734436"/>
            <a:ext cx="216000" cy="216024"/>
          </a:xfrm>
          <a:prstGeom prst="ellipse">
            <a:avLst/>
          </a:prstGeom>
          <a:solidFill>
            <a:srgbClr val="A8C060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4" name="Ellipse 23"/>
          <p:cNvSpPr/>
          <p:nvPr/>
        </p:nvSpPr>
        <p:spPr bwMode="auto">
          <a:xfrm>
            <a:off x="558280" y="5022468"/>
            <a:ext cx="216000" cy="216024"/>
          </a:xfrm>
          <a:prstGeom prst="ellipse">
            <a:avLst/>
          </a:prstGeom>
          <a:solidFill>
            <a:srgbClr val="C8C26E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5" name="Ellipse 24"/>
          <p:cNvSpPr/>
          <p:nvPr/>
        </p:nvSpPr>
        <p:spPr bwMode="auto">
          <a:xfrm>
            <a:off x="558280" y="5310500"/>
            <a:ext cx="216000" cy="216024"/>
          </a:xfrm>
          <a:prstGeom prst="ellipse">
            <a:avLst/>
          </a:prstGeom>
          <a:solidFill>
            <a:srgbClr val="37291D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558280" y="5598532"/>
            <a:ext cx="216000" cy="216024"/>
          </a:xfrm>
          <a:prstGeom prst="ellipse">
            <a:avLst/>
          </a:prstGeom>
          <a:solidFill>
            <a:srgbClr val="CB4800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42772" y="4395882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solidFill>
                  <a:schemeClr val="bg1"/>
                </a:solidFill>
              </a:rPr>
              <a:t>Pseudotsuga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menziesii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742772" y="468315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solidFill>
                  <a:schemeClr val="bg1"/>
                </a:solidFill>
              </a:rPr>
              <a:t>Tsuga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heterophylla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49594" y="4977453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bg1"/>
                </a:solidFill>
              </a:rPr>
              <a:t>Thuja </a:t>
            </a:r>
            <a:r>
              <a:rPr lang="de-AT" sz="1400" dirty="0" err="1" smtClean="0">
                <a:solidFill>
                  <a:schemeClr val="bg1"/>
                </a:solidFill>
              </a:rPr>
              <a:t>plicata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742772" y="5271747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solidFill>
                  <a:schemeClr val="bg1"/>
                </a:solidFill>
              </a:rPr>
              <a:t>Abies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amabilis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742772" y="5558056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solidFill>
                  <a:schemeClr val="bg1"/>
                </a:solidFill>
              </a:rPr>
              <a:t>deciduous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species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33" name="Rechteck 32"/>
          <p:cNvSpPr/>
          <p:nvPr/>
        </p:nvSpPr>
        <p:spPr bwMode="auto">
          <a:xfrm>
            <a:off x="5436096" y="1102432"/>
            <a:ext cx="900000" cy="396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237488" y="1097448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200" dirty="0" smtClean="0">
                <a:latin typeface="+mj-lt"/>
              </a:rPr>
              <a:t>1500</a:t>
            </a:r>
            <a:endParaRPr lang="de-AT" sz="2200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0476" y="2132856"/>
            <a:ext cx="20955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hteck 31"/>
          <p:cNvSpPr/>
          <p:nvPr/>
        </p:nvSpPr>
        <p:spPr bwMode="auto">
          <a:xfrm>
            <a:off x="251520" y="3789040"/>
            <a:ext cx="2232248" cy="2448272"/>
          </a:xfrm>
          <a:prstGeom prst="rect">
            <a:avLst/>
          </a:prstGeom>
          <a:solidFill>
            <a:schemeClr val="tx1">
              <a:alpha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667" y="908720"/>
            <a:ext cx="4714357" cy="3528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36" name="Gerade Verbindung mit Pfeil 35"/>
          <p:cNvCxnSpPr/>
          <p:nvPr/>
        </p:nvCxnSpPr>
        <p:spPr bwMode="auto">
          <a:xfrm>
            <a:off x="2051720" y="1700808"/>
            <a:ext cx="5040560" cy="720080"/>
          </a:xfrm>
          <a:prstGeom prst="straightConnector1">
            <a:avLst/>
          </a:prstGeom>
          <a:noFill/>
          <a:ln w="38100" cap="flat" cmpd="sng" algn="ctr">
            <a:solidFill>
              <a:srgbClr val="FFBB3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Gerade Verbindung mit Pfeil 36"/>
          <p:cNvCxnSpPr/>
          <p:nvPr/>
        </p:nvCxnSpPr>
        <p:spPr bwMode="auto">
          <a:xfrm>
            <a:off x="4355976" y="3140968"/>
            <a:ext cx="1008112" cy="576064"/>
          </a:xfrm>
          <a:prstGeom prst="straightConnector1">
            <a:avLst/>
          </a:prstGeom>
          <a:noFill/>
          <a:ln w="38100" cap="flat" cmpd="sng" algn="ctr">
            <a:solidFill>
              <a:srgbClr val="FFBB3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Textfeld 41"/>
          <p:cNvSpPr txBox="1"/>
          <p:nvPr/>
        </p:nvSpPr>
        <p:spPr>
          <a:xfrm>
            <a:off x="7829776" y="795768"/>
            <a:ext cx="11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900" dirty="0" smtClean="0">
                <a:solidFill>
                  <a:schemeClr val="bg1">
                    <a:lumMod val="75000"/>
                  </a:schemeClr>
                </a:solidFill>
              </a:rPr>
              <a:t>http://iLand.boku.ac.at</a:t>
            </a:r>
            <a:endParaRPr lang="de-AT" sz="9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Textfeld 12"/>
          <p:cNvSpPr txBox="1"/>
          <p:nvPr/>
        </p:nvSpPr>
        <p:spPr>
          <a:xfrm>
            <a:off x="539552" y="6145559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400" dirty="0" err="1" smtClean="0">
                <a:solidFill>
                  <a:schemeClr val="bg1"/>
                </a:solidFill>
              </a:rPr>
              <a:t>simulation</a:t>
            </a:r>
            <a:r>
              <a:rPr lang="de-AT" sz="1400" dirty="0" smtClean="0">
                <a:solidFill>
                  <a:schemeClr val="bg1"/>
                </a:solidFill>
              </a:rPr>
              <a:t>: </a:t>
            </a:r>
            <a:r>
              <a:rPr lang="de-AT" sz="1400" dirty="0" err="1" smtClean="0">
                <a:solidFill>
                  <a:schemeClr val="bg1"/>
                </a:solidFill>
              </a:rPr>
              <a:t>annual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timestep</a:t>
            </a:r>
            <a:r>
              <a:rPr lang="de-AT" sz="1400" dirty="0" smtClean="0">
                <a:solidFill>
                  <a:schemeClr val="bg1"/>
                </a:solidFill>
              </a:rPr>
              <a:t>, individual </a:t>
            </a:r>
            <a:r>
              <a:rPr lang="de-AT" sz="1400" dirty="0" err="1" smtClean="0">
                <a:solidFill>
                  <a:schemeClr val="bg1"/>
                </a:solidFill>
              </a:rPr>
              <a:t>tree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resolution</a:t>
            </a:r>
            <a:r>
              <a:rPr lang="de-AT" sz="1400" dirty="0" smtClean="0">
                <a:solidFill>
                  <a:schemeClr val="bg1"/>
                </a:solidFill>
              </a:rPr>
              <a:t>  |  </a:t>
            </a:r>
            <a:r>
              <a:rPr lang="de-AT" sz="1400" dirty="0" err="1" smtClean="0">
                <a:solidFill>
                  <a:schemeClr val="bg1"/>
                </a:solidFill>
              </a:rPr>
              <a:t>animation</a:t>
            </a:r>
            <a:r>
              <a:rPr lang="de-AT" sz="1400" dirty="0" smtClean="0">
                <a:solidFill>
                  <a:schemeClr val="bg1"/>
                </a:solidFill>
              </a:rPr>
              <a:t>: 10-year </a:t>
            </a:r>
            <a:r>
              <a:rPr lang="de-AT" sz="1400" dirty="0" err="1" smtClean="0">
                <a:solidFill>
                  <a:schemeClr val="bg1"/>
                </a:solidFill>
              </a:rPr>
              <a:t>timestep</a:t>
            </a:r>
            <a:r>
              <a:rPr lang="de-AT" sz="1400" dirty="0" smtClean="0">
                <a:solidFill>
                  <a:schemeClr val="bg1"/>
                </a:solidFill>
              </a:rPr>
              <a:t>, 10m </a:t>
            </a:r>
            <a:r>
              <a:rPr lang="de-AT" sz="1400" dirty="0" err="1" smtClean="0">
                <a:solidFill>
                  <a:schemeClr val="bg1"/>
                </a:solidFill>
              </a:rPr>
              <a:t>grid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resolution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 flipV="1">
            <a:off x="558280" y="2016136"/>
            <a:ext cx="360040" cy="1440160"/>
          </a:xfrm>
          <a:prstGeom prst="rect">
            <a:avLst/>
          </a:prstGeom>
          <a:gradFill>
            <a:gsLst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Textfeld 13"/>
          <p:cNvSpPr txBox="1"/>
          <p:nvPr/>
        </p:nvSpPr>
        <p:spPr>
          <a:xfrm>
            <a:off x="918320" y="1872120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>
                <a:solidFill>
                  <a:schemeClr val="bg1"/>
                </a:solidFill>
              </a:rPr>
              <a:t>90m</a:t>
            </a: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986560" y="3261758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>
                <a:solidFill>
                  <a:schemeClr val="bg1"/>
                </a:solidFill>
              </a:rPr>
              <a:t>0m</a:t>
            </a: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14264" y="1556792"/>
            <a:ext cx="122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 err="1" smtClean="0">
                <a:solidFill>
                  <a:schemeClr val="bg1"/>
                </a:solidFill>
              </a:rPr>
              <a:t>tree</a:t>
            </a:r>
            <a:r>
              <a:rPr lang="de-AT" b="1" dirty="0" smtClean="0">
                <a:solidFill>
                  <a:schemeClr val="bg1"/>
                </a:solidFill>
              </a:rPr>
              <a:t> </a:t>
            </a:r>
            <a:r>
              <a:rPr lang="de-AT" b="1" dirty="0" err="1" smtClean="0">
                <a:solidFill>
                  <a:schemeClr val="bg1"/>
                </a:solidFill>
              </a:rPr>
              <a:t>height</a:t>
            </a:r>
            <a:endParaRPr lang="de-AT" b="1" dirty="0">
              <a:solidFill>
                <a:schemeClr val="bg1"/>
              </a:solidFill>
            </a:endParaRPr>
          </a:p>
        </p:txBody>
      </p:sp>
      <p:pic>
        <p:nvPicPr>
          <p:cNvPr id="17" name="Picture 14" descr="iland_transparent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12360" y="188640"/>
            <a:ext cx="1097280" cy="66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hteck 18"/>
          <p:cNvSpPr/>
          <p:nvPr/>
        </p:nvSpPr>
        <p:spPr bwMode="auto">
          <a:xfrm>
            <a:off x="5436096" y="1102432"/>
            <a:ext cx="900000" cy="396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5" name="Grafik 4" descr="hja_animation_hdom_v3.gif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4000" y="823064"/>
            <a:ext cx="6048000" cy="6101681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 bwMode="auto">
          <a:xfrm>
            <a:off x="1907704" y="1196752"/>
            <a:ext cx="2448272" cy="122413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10982" y="40050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err="1" smtClean="0">
                <a:solidFill>
                  <a:schemeClr val="bg1"/>
                </a:solidFill>
              </a:rPr>
              <a:t>tree</a:t>
            </a:r>
            <a:r>
              <a:rPr lang="de-AT" b="1" dirty="0" smtClean="0">
                <a:solidFill>
                  <a:schemeClr val="bg1"/>
                </a:solidFill>
              </a:rPr>
              <a:t> </a:t>
            </a:r>
            <a:r>
              <a:rPr lang="de-AT" b="1" dirty="0" err="1" smtClean="0">
                <a:solidFill>
                  <a:schemeClr val="bg1"/>
                </a:solidFill>
              </a:rPr>
              <a:t>species</a:t>
            </a:r>
            <a:endParaRPr lang="de-AT" b="1" dirty="0">
              <a:solidFill>
                <a:schemeClr val="bg1"/>
              </a:solidFill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558280" y="4446404"/>
            <a:ext cx="216000" cy="216024"/>
          </a:xfrm>
          <a:prstGeom prst="ellipse">
            <a:avLst/>
          </a:prstGeom>
          <a:solidFill>
            <a:srgbClr val="547239"/>
          </a:solidFill>
          <a:ln w="31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558280" y="4734436"/>
            <a:ext cx="216000" cy="216024"/>
          </a:xfrm>
          <a:prstGeom prst="ellipse">
            <a:avLst/>
          </a:prstGeom>
          <a:solidFill>
            <a:srgbClr val="A8C060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4" name="Ellipse 23"/>
          <p:cNvSpPr/>
          <p:nvPr/>
        </p:nvSpPr>
        <p:spPr bwMode="auto">
          <a:xfrm>
            <a:off x="558280" y="5022468"/>
            <a:ext cx="216000" cy="216024"/>
          </a:xfrm>
          <a:prstGeom prst="ellipse">
            <a:avLst/>
          </a:prstGeom>
          <a:solidFill>
            <a:srgbClr val="C8C26E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5" name="Ellipse 24"/>
          <p:cNvSpPr/>
          <p:nvPr/>
        </p:nvSpPr>
        <p:spPr bwMode="auto">
          <a:xfrm>
            <a:off x="558280" y="5310500"/>
            <a:ext cx="216000" cy="216024"/>
          </a:xfrm>
          <a:prstGeom prst="ellipse">
            <a:avLst/>
          </a:prstGeom>
          <a:solidFill>
            <a:srgbClr val="37291D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558280" y="5598532"/>
            <a:ext cx="216000" cy="216024"/>
          </a:xfrm>
          <a:prstGeom prst="ellipse">
            <a:avLst/>
          </a:prstGeom>
          <a:solidFill>
            <a:srgbClr val="CB4800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42772" y="4395882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solidFill>
                  <a:schemeClr val="bg1"/>
                </a:solidFill>
              </a:rPr>
              <a:t>Pseudotsuga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menziesii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742772" y="468315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solidFill>
                  <a:schemeClr val="bg1"/>
                </a:solidFill>
              </a:rPr>
              <a:t>Tsuga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heterophylla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49594" y="4977453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bg1"/>
                </a:solidFill>
              </a:rPr>
              <a:t>Thuja </a:t>
            </a:r>
            <a:r>
              <a:rPr lang="de-AT" sz="1400" dirty="0" err="1" smtClean="0">
                <a:solidFill>
                  <a:schemeClr val="bg1"/>
                </a:solidFill>
              </a:rPr>
              <a:t>plicata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742772" y="5271747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solidFill>
                  <a:schemeClr val="bg1"/>
                </a:solidFill>
              </a:rPr>
              <a:t>Abies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amabilis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742772" y="5558056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solidFill>
                  <a:schemeClr val="bg1"/>
                </a:solidFill>
              </a:rPr>
              <a:t>deciduous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species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34" name="Titel 11"/>
          <p:cNvSpPr txBox="1">
            <a:spLocks/>
          </p:cNvSpPr>
          <p:nvPr/>
        </p:nvSpPr>
        <p:spPr>
          <a:xfrm>
            <a:off x="467544" y="260648"/>
            <a:ext cx="8215064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500 </a:t>
            </a:r>
            <a:r>
              <a:rPr kumimoji="0" lang="de-AT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years</a:t>
            </a:r>
            <a:r>
              <a:rPr kumimoji="0" lang="de-AT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AT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</a:t>
            </a:r>
            <a:r>
              <a:rPr kumimoji="0" lang="de-AT" sz="2800" b="1" i="0" u="none" strike="noStrike" kern="0" cap="none" spc="0" normalizeH="0" noProof="0" dirty="0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AT" sz="2800" b="1" i="0" u="none" strike="noStrike" kern="0" cap="none" spc="0" normalizeH="0" noProof="0" dirty="0" err="1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landscape</a:t>
            </a:r>
            <a:r>
              <a:rPr kumimoji="0" lang="de-AT" sz="2800" b="1" i="0" u="none" strike="noStrike" kern="0" cap="none" spc="0" normalizeH="0" noProof="0" dirty="0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AT" sz="2800" b="1" i="0" u="none" strike="noStrike" kern="0" cap="none" spc="0" normalizeH="0" noProof="0" dirty="0" err="1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dynamics</a:t>
            </a:r>
            <a:r>
              <a:rPr kumimoji="0" lang="de-AT" sz="2800" b="1" i="0" u="none" strike="noStrike" kern="0" cap="none" spc="0" normalizeH="0" noProof="0" dirty="0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</a:t>
            </a:r>
            <a:r>
              <a:rPr kumimoji="0" lang="de-AT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de-AT" sz="2800" b="1" i="0" u="none" strike="noStrike" kern="0" cap="none" spc="0" normalizeH="0" baseline="0" noProof="0" dirty="0">
              <a:ln>
                <a:noFill/>
              </a:ln>
              <a:solidFill>
                <a:srgbClr val="6699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0476" y="2132856"/>
            <a:ext cx="20955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hteck 31"/>
          <p:cNvSpPr/>
          <p:nvPr/>
        </p:nvSpPr>
        <p:spPr bwMode="auto">
          <a:xfrm>
            <a:off x="251520" y="3789040"/>
            <a:ext cx="2232248" cy="2448272"/>
          </a:xfrm>
          <a:prstGeom prst="rect">
            <a:avLst/>
          </a:prstGeom>
          <a:solidFill>
            <a:schemeClr val="tx1">
              <a:alpha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7829776" y="795768"/>
            <a:ext cx="11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900" dirty="0" smtClean="0">
                <a:solidFill>
                  <a:schemeClr val="bg1">
                    <a:lumMod val="75000"/>
                  </a:schemeClr>
                </a:solidFill>
              </a:rPr>
              <a:t>http://iLand.boku.ac.at</a:t>
            </a:r>
            <a:endParaRPr lang="de-AT" sz="9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3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-9216" y="836712"/>
            <a:ext cx="9153216" cy="6021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2011-04-06</a:t>
            </a:r>
            <a:endParaRPr lang="de-DE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4480" y="1673512"/>
            <a:ext cx="6048000" cy="437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539552" y="6145559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400" dirty="0" err="1" smtClean="0">
                <a:solidFill>
                  <a:schemeClr val="bg1"/>
                </a:solidFill>
              </a:rPr>
              <a:t>simulation</a:t>
            </a:r>
            <a:r>
              <a:rPr lang="de-AT" sz="1400" dirty="0" smtClean="0">
                <a:solidFill>
                  <a:schemeClr val="bg1"/>
                </a:solidFill>
              </a:rPr>
              <a:t>: </a:t>
            </a:r>
            <a:r>
              <a:rPr lang="de-AT" sz="1400" dirty="0" err="1" smtClean="0">
                <a:solidFill>
                  <a:schemeClr val="bg1"/>
                </a:solidFill>
              </a:rPr>
              <a:t>annual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timestep</a:t>
            </a:r>
            <a:r>
              <a:rPr lang="de-AT" sz="1400" dirty="0" smtClean="0">
                <a:solidFill>
                  <a:schemeClr val="bg1"/>
                </a:solidFill>
              </a:rPr>
              <a:t>, individual </a:t>
            </a:r>
            <a:r>
              <a:rPr lang="de-AT" sz="1400" dirty="0" err="1" smtClean="0">
                <a:solidFill>
                  <a:schemeClr val="bg1"/>
                </a:solidFill>
              </a:rPr>
              <a:t>tree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resolution</a:t>
            </a:r>
            <a:r>
              <a:rPr lang="de-AT" sz="1400" dirty="0" smtClean="0">
                <a:solidFill>
                  <a:schemeClr val="bg1"/>
                </a:solidFill>
              </a:rPr>
              <a:t>  |  </a:t>
            </a:r>
            <a:r>
              <a:rPr lang="de-AT" sz="1400" dirty="0" err="1" smtClean="0">
                <a:solidFill>
                  <a:schemeClr val="bg1"/>
                </a:solidFill>
              </a:rPr>
              <a:t>animation</a:t>
            </a:r>
            <a:r>
              <a:rPr lang="de-AT" sz="1400" dirty="0" smtClean="0">
                <a:solidFill>
                  <a:schemeClr val="bg1"/>
                </a:solidFill>
              </a:rPr>
              <a:t>: 10-year </a:t>
            </a:r>
            <a:r>
              <a:rPr lang="de-AT" sz="1400" dirty="0" err="1" smtClean="0">
                <a:solidFill>
                  <a:schemeClr val="bg1"/>
                </a:solidFill>
              </a:rPr>
              <a:t>timestep</a:t>
            </a:r>
            <a:r>
              <a:rPr lang="de-AT" sz="1400" dirty="0" smtClean="0">
                <a:solidFill>
                  <a:schemeClr val="bg1"/>
                </a:solidFill>
              </a:rPr>
              <a:t>, 10m </a:t>
            </a:r>
            <a:r>
              <a:rPr lang="de-AT" sz="1400" dirty="0" err="1" smtClean="0">
                <a:solidFill>
                  <a:schemeClr val="bg1"/>
                </a:solidFill>
              </a:rPr>
              <a:t>grid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resolution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 flipV="1">
            <a:off x="558280" y="2016136"/>
            <a:ext cx="360040" cy="1440160"/>
          </a:xfrm>
          <a:prstGeom prst="rect">
            <a:avLst/>
          </a:prstGeom>
          <a:gradFill>
            <a:gsLst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Textfeld 13"/>
          <p:cNvSpPr txBox="1"/>
          <p:nvPr/>
        </p:nvSpPr>
        <p:spPr>
          <a:xfrm>
            <a:off x="918320" y="1872120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>
                <a:solidFill>
                  <a:schemeClr val="bg1"/>
                </a:solidFill>
              </a:rPr>
              <a:t>90m</a:t>
            </a: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986560" y="3261758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>
                <a:solidFill>
                  <a:schemeClr val="bg1"/>
                </a:solidFill>
              </a:rPr>
              <a:t>0m</a:t>
            </a: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14264" y="1556792"/>
            <a:ext cx="122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 err="1" smtClean="0">
                <a:solidFill>
                  <a:schemeClr val="bg1"/>
                </a:solidFill>
              </a:rPr>
              <a:t>tree</a:t>
            </a:r>
            <a:r>
              <a:rPr lang="de-AT" b="1" dirty="0" smtClean="0">
                <a:solidFill>
                  <a:schemeClr val="bg1"/>
                </a:solidFill>
              </a:rPr>
              <a:t> </a:t>
            </a:r>
            <a:r>
              <a:rPr lang="de-AT" b="1" dirty="0" err="1" smtClean="0">
                <a:solidFill>
                  <a:schemeClr val="bg1"/>
                </a:solidFill>
              </a:rPr>
              <a:t>height</a:t>
            </a:r>
            <a:endParaRPr lang="de-AT" b="1" dirty="0">
              <a:solidFill>
                <a:schemeClr val="bg1"/>
              </a:solidFill>
            </a:endParaRPr>
          </a:p>
        </p:txBody>
      </p:sp>
      <p:pic>
        <p:nvPicPr>
          <p:cNvPr id="17" name="Picture 14" descr="iland_transparen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12360" y="188640"/>
            <a:ext cx="1097280" cy="66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feld 18"/>
          <p:cNvSpPr txBox="1"/>
          <p:nvPr/>
        </p:nvSpPr>
        <p:spPr>
          <a:xfrm>
            <a:off x="510982" y="40050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err="1" smtClean="0">
                <a:solidFill>
                  <a:schemeClr val="bg1"/>
                </a:solidFill>
              </a:rPr>
              <a:t>tree</a:t>
            </a:r>
            <a:r>
              <a:rPr lang="de-AT" b="1" dirty="0" smtClean="0">
                <a:solidFill>
                  <a:schemeClr val="bg1"/>
                </a:solidFill>
              </a:rPr>
              <a:t> </a:t>
            </a:r>
            <a:r>
              <a:rPr lang="de-AT" b="1" dirty="0" err="1" smtClean="0">
                <a:solidFill>
                  <a:schemeClr val="bg1"/>
                </a:solidFill>
              </a:rPr>
              <a:t>species</a:t>
            </a:r>
            <a:endParaRPr lang="de-AT" b="1" dirty="0">
              <a:solidFill>
                <a:schemeClr val="bg1"/>
              </a:solidFill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558280" y="4446404"/>
            <a:ext cx="216000" cy="216024"/>
          </a:xfrm>
          <a:prstGeom prst="ellipse">
            <a:avLst/>
          </a:prstGeom>
          <a:solidFill>
            <a:srgbClr val="547239"/>
          </a:solidFill>
          <a:ln w="31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558280" y="4734436"/>
            <a:ext cx="216000" cy="216024"/>
          </a:xfrm>
          <a:prstGeom prst="ellipse">
            <a:avLst/>
          </a:prstGeom>
          <a:solidFill>
            <a:srgbClr val="A8C060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558280" y="5022468"/>
            <a:ext cx="216000" cy="216024"/>
          </a:xfrm>
          <a:prstGeom prst="ellipse">
            <a:avLst/>
          </a:prstGeom>
          <a:solidFill>
            <a:srgbClr val="C8C26E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558280" y="5310500"/>
            <a:ext cx="216000" cy="216024"/>
          </a:xfrm>
          <a:prstGeom prst="ellipse">
            <a:avLst/>
          </a:prstGeom>
          <a:solidFill>
            <a:srgbClr val="37291D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4" name="Ellipse 23"/>
          <p:cNvSpPr/>
          <p:nvPr/>
        </p:nvSpPr>
        <p:spPr bwMode="auto">
          <a:xfrm>
            <a:off x="558280" y="5598532"/>
            <a:ext cx="216000" cy="216024"/>
          </a:xfrm>
          <a:prstGeom prst="ellipse">
            <a:avLst/>
          </a:prstGeom>
          <a:solidFill>
            <a:srgbClr val="CB4800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742772" y="4395882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solidFill>
                  <a:schemeClr val="bg1"/>
                </a:solidFill>
              </a:rPr>
              <a:t>Pseudotsuga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menziesii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742772" y="468315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solidFill>
                  <a:schemeClr val="bg1"/>
                </a:solidFill>
              </a:rPr>
              <a:t>Tsuga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heterophylla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49594" y="4977453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bg1"/>
                </a:solidFill>
              </a:rPr>
              <a:t>Thuja </a:t>
            </a:r>
            <a:r>
              <a:rPr lang="de-AT" sz="1400" dirty="0" err="1" smtClean="0">
                <a:solidFill>
                  <a:schemeClr val="bg1"/>
                </a:solidFill>
              </a:rPr>
              <a:t>plicata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742772" y="5271747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solidFill>
                  <a:schemeClr val="bg1"/>
                </a:solidFill>
              </a:rPr>
              <a:t>Abies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amabilis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42772" y="5558056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solidFill>
                  <a:schemeClr val="bg1"/>
                </a:solidFill>
              </a:rPr>
              <a:t>deciduous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species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30" name="Rechteck 29"/>
          <p:cNvSpPr/>
          <p:nvPr/>
        </p:nvSpPr>
        <p:spPr bwMode="auto">
          <a:xfrm>
            <a:off x="5436096" y="1102432"/>
            <a:ext cx="900000" cy="396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237488" y="1097448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200" dirty="0" smtClean="0">
                <a:latin typeface="+mj-lt"/>
              </a:rPr>
              <a:t>2000</a:t>
            </a:r>
            <a:endParaRPr lang="de-AT" sz="2200" dirty="0">
              <a:latin typeface="+mj-lt"/>
            </a:endParaRPr>
          </a:p>
        </p:txBody>
      </p:sp>
      <p:sp>
        <p:nvSpPr>
          <p:cNvPr id="32" name="Titel 11"/>
          <p:cNvSpPr txBox="1">
            <a:spLocks/>
          </p:cNvSpPr>
          <p:nvPr/>
        </p:nvSpPr>
        <p:spPr>
          <a:xfrm>
            <a:off x="467544" y="260648"/>
            <a:ext cx="8215064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500 </a:t>
            </a:r>
            <a:r>
              <a:rPr kumimoji="0" lang="de-AT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years</a:t>
            </a:r>
            <a:r>
              <a:rPr kumimoji="0" lang="de-AT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AT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</a:t>
            </a:r>
            <a:r>
              <a:rPr kumimoji="0" lang="de-AT" sz="2800" b="1" i="0" u="none" strike="noStrike" kern="0" cap="none" spc="0" normalizeH="0" noProof="0" dirty="0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AT" sz="2800" b="1" i="0" u="none" strike="noStrike" kern="0" cap="none" spc="0" normalizeH="0" noProof="0" dirty="0" err="1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landscape</a:t>
            </a:r>
            <a:r>
              <a:rPr kumimoji="0" lang="de-AT" sz="2800" b="1" i="0" u="none" strike="noStrike" kern="0" cap="none" spc="0" normalizeH="0" noProof="0" dirty="0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AT" sz="2800" b="1" i="0" u="none" strike="noStrike" kern="0" cap="none" spc="0" normalizeH="0" noProof="0" dirty="0" err="1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dynamics</a:t>
            </a:r>
            <a:r>
              <a:rPr kumimoji="0" lang="de-AT" sz="2800" b="1" i="0" u="none" strike="noStrike" kern="0" cap="none" spc="0" normalizeH="0" noProof="0" dirty="0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</a:t>
            </a:r>
            <a:r>
              <a:rPr kumimoji="0" lang="de-AT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de-AT" sz="2800" b="1" i="0" u="none" strike="noStrike" kern="0" cap="none" spc="0" normalizeH="0" baseline="0" noProof="0" dirty="0">
              <a:ln>
                <a:noFill/>
              </a:ln>
              <a:solidFill>
                <a:srgbClr val="6699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0476" y="2132856"/>
            <a:ext cx="20955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hteck 30"/>
          <p:cNvSpPr/>
          <p:nvPr/>
        </p:nvSpPr>
        <p:spPr bwMode="auto">
          <a:xfrm>
            <a:off x="251520" y="3789040"/>
            <a:ext cx="2232248" cy="2448272"/>
          </a:xfrm>
          <a:prstGeom prst="rect">
            <a:avLst/>
          </a:prstGeom>
          <a:solidFill>
            <a:schemeClr val="tx1">
              <a:alpha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7829776" y="795768"/>
            <a:ext cx="11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900" dirty="0" smtClean="0">
                <a:solidFill>
                  <a:schemeClr val="bg1">
                    <a:lumMod val="75000"/>
                  </a:schemeClr>
                </a:solidFill>
              </a:rPr>
              <a:t>http://iLand.boku.ac.at</a:t>
            </a:r>
            <a:endParaRPr lang="de-AT" sz="9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-9216" y="836712"/>
            <a:ext cx="9153216" cy="6021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itel 11"/>
          <p:cNvSpPr>
            <a:spLocks noGrp="1"/>
          </p:cNvSpPr>
          <p:nvPr>
            <p:ph type="title"/>
          </p:nvPr>
        </p:nvSpPr>
        <p:spPr>
          <a:xfrm>
            <a:off x="467544" y="66328"/>
            <a:ext cx="8215064" cy="914400"/>
          </a:xfrm>
        </p:spPr>
        <p:txBody>
          <a:bodyPr/>
          <a:lstStyle/>
          <a:p>
            <a:r>
              <a:rPr lang="de-AT" dirty="0" smtClean="0"/>
              <a:t>…</a:t>
            </a:r>
            <a:r>
              <a:rPr lang="de-AT" dirty="0" err="1" smtClean="0"/>
              <a:t>at</a:t>
            </a:r>
            <a:r>
              <a:rPr lang="de-AT" dirty="0" smtClean="0"/>
              <a:t> individual-</a:t>
            </a:r>
            <a:r>
              <a:rPr lang="de-AT" dirty="0" err="1" smtClean="0"/>
              <a:t>tree</a:t>
            </a:r>
            <a:r>
              <a:rPr lang="de-AT" dirty="0" smtClean="0"/>
              <a:t> </a:t>
            </a:r>
            <a:r>
              <a:rPr lang="de-AT" dirty="0" err="1" smtClean="0"/>
              <a:t>resolution</a:t>
            </a:r>
            <a:endParaRPr lang="de-AT" dirty="0"/>
          </a:p>
        </p:txBody>
      </p:sp>
      <p:sp>
        <p:nvSpPr>
          <p:cNvPr id="8" name="Rechteck 7"/>
          <p:cNvSpPr/>
          <p:nvPr/>
        </p:nvSpPr>
        <p:spPr>
          <a:xfrm flipV="1">
            <a:off x="558280" y="2016136"/>
            <a:ext cx="360040" cy="1440160"/>
          </a:xfrm>
          <a:prstGeom prst="rect">
            <a:avLst/>
          </a:prstGeom>
          <a:gradFill>
            <a:gsLst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/>
          <p:cNvSpPr txBox="1"/>
          <p:nvPr/>
        </p:nvSpPr>
        <p:spPr>
          <a:xfrm>
            <a:off x="918320" y="1872120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>
                <a:solidFill>
                  <a:schemeClr val="bg1"/>
                </a:solidFill>
              </a:rPr>
              <a:t>90m</a:t>
            </a: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86560" y="3261758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>
                <a:solidFill>
                  <a:schemeClr val="bg1"/>
                </a:solidFill>
              </a:rPr>
              <a:t>0m</a:t>
            </a: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14264" y="1556792"/>
            <a:ext cx="122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 err="1" smtClean="0">
                <a:solidFill>
                  <a:schemeClr val="bg1"/>
                </a:solidFill>
              </a:rPr>
              <a:t>tree</a:t>
            </a:r>
            <a:r>
              <a:rPr lang="de-AT" b="1" dirty="0" smtClean="0">
                <a:solidFill>
                  <a:schemeClr val="bg1"/>
                </a:solidFill>
              </a:rPr>
              <a:t> </a:t>
            </a:r>
            <a:r>
              <a:rPr lang="de-AT" b="1" dirty="0" err="1" smtClean="0">
                <a:solidFill>
                  <a:schemeClr val="bg1"/>
                </a:solidFill>
              </a:rPr>
              <a:t>height</a:t>
            </a:r>
            <a:endParaRPr lang="de-AT" b="1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10982" y="40050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err="1" smtClean="0">
                <a:solidFill>
                  <a:schemeClr val="bg1"/>
                </a:solidFill>
              </a:rPr>
              <a:t>tree</a:t>
            </a:r>
            <a:r>
              <a:rPr lang="de-AT" b="1" dirty="0" smtClean="0">
                <a:solidFill>
                  <a:schemeClr val="bg1"/>
                </a:solidFill>
              </a:rPr>
              <a:t> </a:t>
            </a:r>
            <a:r>
              <a:rPr lang="de-AT" b="1" dirty="0" err="1" smtClean="0">
                <a:solidFill>
                  <a:schemeClr val="bg1"/>
                </a:solidFill>
              </a:rPr>
              <a:t>species</a:t>
            </a:r>
            <a:endParaRPr lang="de-AT" b="1" dirty="0">
              <a:solidFill>
                <a:schemeClr val="bg1"/>
              </a:solidFill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558280" y="4446404"/>
            <a:ext cx="216000" cy="216024"/>
          </a:xfrm>
          <a:prstGeom prst="ellipse">
            <a:avLst/>
          </a:prstGeom>
          <a:solidFill>
            <a:srgbClr val="547239"/>
          </a:solidFill>
          <a:ln w="31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558280" y="4734436"/>
            <a:ext cx="216000" cy="216024"/>
          </a:xfrm>
          <a:prstGeom prst="ellipse">
            <a:avLst/>
          </a:prstGeom>
          <a:solidFill>
            <a:srgbClr val="A8C060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558280" y="5022468"/>
            <a:ext cx="216000" cy="216024"/>
          </a:xfrm>
          <a:prstGeom prst="ellipse">
            <a:avLst/>
          </a:prstGeom>
          <a:solidFill>
            <a:srgbClr val="C8C26E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558280" y="5310500"/>
            <a:ext cx="216000" cy="216024"/>
          </a:xfrm>
          <a:prstGeom prst="ellipse">
            <a:avLst/>
          </a:prstGeom>
          <a:solidFill>
            <a:srgbClr val="37291D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558280" y="5598532"/>
            <a:ext cx="216000" cy="216024"/>
          </a:xfrm>
          <a:prstGeom prst="ellipse">
            <a:avLst/>
          </a:prstGeom>
          <a:solidFill>
            <a:srgbClr val="CB4800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42772" y="4395882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solidFill>
                  <a:schemeClr val="bg1"/>
                </a:solidFill>
              </a:rPr>
              <a:t>Pseudotsuga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menziesii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42772" y="468315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solidFill>
                  <a:schemeClr val="bg1"/>
                </a:solidFill>
              </a:rPr>
              <a:t>Tsuga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heterophylla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49594" y="4977453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bg1"/>
                </a:solidFill>
              </a:rPr>
              <a:t>Thuja </a:t>
            </a:r>
            <a:r>
              <a:rPr lang="de-AT" sz="1400" dirty="0" err="1" smtClean="0">
                <a:solidFill>
                  <a:schemeClr val="bg1"/>
                </a:solidFill>
              </a:rPr>
              <a:t>plicata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42772" y="5271747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solidFill>
                  <a:schemeClr val="bg1"/>
                </a:solidFill>
              </a:rPr>
              <a:t>Abies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amabilis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42772" y="5558056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solidFill>
                  <a:schemeClr val="bg1"/>
                </a:solidFill>
              </a:rPr>
              <a:t>deciduous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species</a:t>
            </a:r>
            <a:endParaRPr lang="de-AT" sz="1400" dirty="0">
              <a:solidFill>
                <a:schemeClr val="bg1"/>
              </a:solidFill>
            </a:endParaRPr>
          </a:p>
        </p:txBody>
      </p:sp>
      <p:pic>
        <p:nvPicPr>
          <p:cNvPr id="24" name="Grafik 23" descr="animation_series2_hybrid.gif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2704" y="1556792"/>
            <a:ext cx="6695801" cy="4536504"/>
          </a:xfrm>
          <a:prstGeom prst="rect">
            <a:avLst/>
          </a:prstGeom>
        </p:spPr>
      </p:pic>
      <p:pic>
        <p:nvPicPr>
          <p:cNvPr id="25" name="Picture 14" descr="iland_transparen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12360" y="188640"/>
            <a:ext cx="1097280" cy="66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feld 22"/>
          <p:cNvSpPr txBox="1"/>
          <p:nvPr/>
        </p:nvSpPr>
        <p:spPr>
          <a:xfrm>
            <a:off x="7829776" y="795768"/>
            <a:ext cx="11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900" dirty="0" smtClean="0">
                <a:solidFill>
                  <a:schemeClr val="bg1">
                    <a:lumMod val="75000"/>
                  </a:schemeClr>
                </a:solidFill>
              </a:rPr>
              <a:t>http://iLand.boku.ac.at</a:t>
            </a:r>
            <a:endParaRPr lang="de-AT" sz="9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-9216" y="836712"/>
            <a:ext cx="9153216" cy="6021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itel 11"/>
          <p:cNvSpPr>
            <a:spLocks noGrp="1"/>
          </p:cNvSpPr>
          <p:nvPr>
            <p:ph type="title"/>
          </p:nvPr>
        </p:nvSpPr>
        <p:spPr>
          <a:xfrm>
            <a:off x="467544" y="66328"/>
            <a:ext cx="8215064" cy="914400"/>
          </a:xfrm>
        </p:spPr>
        <p:txBody>
          <a:bodyPr/>
          <a:lstStyle/>
          <a:p>
            <a:r>
              <a:rPr lang="de-AT" dirty="0" smtClean="0"/>
              <a:t>…</a:t>
            </a:r>
            <a:r>
              <a:rPr lang="de-AT" dirty="0" err="1" smtClean="0"/>
              <a:t>at</a:t>
            </a:r>
            <a:r>
              <a:rPr lang="de-AT" dirty="0" smtClean="0"/>
              <a:t> individual-</a:t>
            </a:r>
            <a:r>
              <a:rPr lang="de-AT" dirty="0" err="1" smtClean="0"/>
              <a:t>tree</a:t>
            </a:r>
            <a:r>
              <a:rPr lang="de-AT" dirty="0" smtClean="0"/>
              <a:t> </a:t>
            </a:r>
            <a:r>
              <a:rPr lang="de-AT" dirty="0" err="1" smtClean="0"/>
              <a:t>resolution</a:t>
            </a:r>
            <a:endParaRPr lang="de-AT" dirty="0"/>
          </a:p>
        </p:txBody>
      </p:sp>
      <p:sp>
        <p:nvSpPr>
          <p:cNvPr id="8" name="Rechteck 7"/>
          <p:cNvSpPr/>
          <p:nvPr/>
        </p:nvSpPr>
        <p:spPr>
          <a:xfrm flipV="1">
            <a:off x="558280" y="2016136"/>
            <a:ext cx="360040" cy="1440160"/>
          </a:xfrm>
          <a:prstGeom prst="rect">
            <a:avLst/>
          </a:prstGeom>
          <a:gradFill>
            <a:gsLst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/>
          <p:cNvSpPr txBox="1"/>
          <p:nvPr/>
        </p:nvSpPr>
        <p:spPr>
          <a:xfrm>
            <a:off x="918320" y="1872120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>
                <a:solidFill>
                  <a:schemeClr val="bg1"/>
                </a:solidFill>
              </a:rPr>
              <a:t>90m</a:t>
            </a: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86560" y="3261758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 smtClean="0">
                <a:solidFill>
                  <a:schemeClr val="bg1"/>
                </a:solidFill>
              </a:rPr>
              <a:t>0m</a:t>
            </a: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14264" y="1556792"/>
            <a:ext cx="122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 err="1" smtClean="0">
                <a:solidFill>
                  <a:schemeClr val="bg1"/>
                </a:solidFill>
              </a:rPr>
              <a:t>tree</a:t>
            </a:r>
            <a:r>
              <a:rPr lang="de-AT" b="1" dirty="0" smtClean="0">
                <a:solidFill>
                  <a:schemeClr val="bg1"/>
                </a:solidFill>
              </a:rPr>
              <a:t> </a:t>
            </a:r>
            <a:r>
              <a:rPr lang="de-AT" b="1" dirty="0" err="1" smtClean="0">
                <a:solidFill>
                  <a:schemeClr val="bg1"/>
                </a:solidFill>
              </a:rPr>
              <a:t>height</a:t>
            </a:r>
            <a:endParaRPr lang="de-AT" b="1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10982" y="40050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err="1" smtClean="0">
                <a:solidFill>
                  <a:schemeClr val="bg1"/>
                </a:solidFill>
              </a:rPr>
              <a:t>tree</a:t>
            </a:r>
            <a:r>
              <a:rPr lang="de-AT" b="1" dirty="0" smtClean="0">
                <a:solidFill>
                  <a:schemeClr val="bg1"/>
                </a:solidFill>
              </a:rPr>
              <a:t> </a:t>
            </a:r>
            <a:r>
              <a:rPr lang="de-AT" b="1" dirty="0" err="1" smtClean="0">
                <a:solidFill>
                  <a:schemeClr val="bg1"/>
                </a:solidFill>
              </a:rPr>
              <a:t>species</a:t>
            </a:r>
            <a:endParaRPr lang="de-AT" b="1" dirty="0">
              <a:solidFill>
                <a:schemeClr val="bg1"/>
              </a:solidFill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558280" y="4446404"/>
            <a:ext cx="216000" cy="216024"/>
          </a:xfrm>
          <a:prstGeom prst="ellipse">
            <a:avLst/>
          </a:prstGeom>
          <a:solidFill>
            <a:srgbClr val="547239"/>
          </a:solidFill>
          <a:ln w="31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558280" y="4734436"/>
            <a:ext cx="216000" cy="216024"/>
          </a:xfrm>
          <a:prstGeom prst="ellipse">
            <a:avLst/>
          </a:prstGeom>
          <a:solidFill>
            <a:srgbClr val="A8C060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558280" y="5022468"/>
            <a:ext cx="216000" cy="216024"/>
          </a:xfrm>
          <a:prstGeom prst="ellipse">
            <a:avLst/>
          </a:prstGeom>
          <a:solidFill>
            <a:srgbClr val="C8C26E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558280" y="5310500"/>
            <a:ext cx="216000" cy="216024"/>
          </a:xfrm>
          <a:prstGeom prst="ellipse">
            <a:avLst/>
          </a:prstGeom>
          <a:solidFill>
            <a:srgbClr val="37291D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7" name="Ellipse 16"/>
          <p:cNvSpPr/>
          <p:nvPr/>
        </p:nvSpPr>
        <p:spPr bwMode="auto">
          <a:xfrm>
            <a:off x="558280" y="5598532"/>
            <a:ext cx="216000" cy="216024"/>
          </a:xfrm>
          <a:prstGeom prst="ellipse">
            <a:avLst/>
          </a:prstGeom>
          <a:solidFill>
            <a:srgbClr val="CB4800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42772" y="4395882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solidFill>
                  <a:schemeClr val="bg1"/>
                </a:solidFill>
              </a:rPr>
              <a:t>Pseudotsuga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menziesii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42772" y="468315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solidFill>
                  <a:schemeClr val="bg1"/>
                </a:solidFill>
              </a:rPr>
              <a:t>Tsuga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heterophylla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49594" y="4977453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bg1"/>
                </a:solidFill>
              </a:rPr>
              <a:t>Thuja </a:t>
            </a:r>
            <a:r>
              <a:rPr lang="de-AT" sz="1400" dirty="0" err="1" smtClean="0">
                <a:solidFill>
                  <a:schemeClr val="bg1"/>
                </a:solidFill>
              </a:rPr>
              <a:t>plicata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42772" y="5271747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solidFill>
                  <a:schemeClr val="bg1"/>
                </a:solidFill>
              </a:rPr>
              <a:t>Abies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amabilis</a:t>
            </a:r>
            <a:endParaRPr lang="de-AT" sz="1400" dirty="0">
              <a:solidFill>
                <a:schemeClr val="bg1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42772" y="5558056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solidFill>
                  <a:schemeClr val="bg1"/>
                </a:solidFill>
              </a:rPr>
              <a:t>deciduous</a:t>
            </a:r>
            <a:r>
              <a:rPr lang="de-AT" sz="1400" dirty="0" smtClean="0">
                <a:solidFill>
                  <a:schemeClr val="bg1"/>
                </a:solidFill>
              </a:rPr>
              <a:t> </a:t>
            </a:r>
            <a:r>
              <a:rPr lang="de-AT" sz="1400" dirty="0" err="1" smtClean="0">
                <a:solidFill>
                  <a:schemeClr val="bg1"/>
                </a:solidFill>
              </a:rPr>
              <a:t>species</a:t>
            </a:r>
            <a:endParaRPr lang="de-AT" sz="14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54448" y="1556792"/>
            <a:ext cx="6693407" cy="45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4" descr="iland_transparen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12360" y="188640"/>
            <a:ext cx="1097280" cy="66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feld 23"/>
          <p:cNvSpPr txBox="1"/>
          <p:nvPr/>
        </p:nvSpPr>
        <p:spPr>
          <a:xfrm>
            <a:off x="7829776" y="795768"/>
            <a:ext cx="11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900" dirty="0" smtClean="0">
                <a:solidFill>
                  <a:schemeClr val="bg1">
                    <a:lumMod val="75000"/>
                  </a:schemeClr>
                </a:solidFill>
              </a:rPr>
              <a:t>http://iLand.boku.ac.at</a:t>
            </a:r>
            <a:endParaRPr lang="de-AT" sz="9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 </a:t>
            </a:r>
            <a:r>
              <a:rPr lang="de-AT" dirty="0" err="1" smtClean="0"/>
              <a:t>dynamics</a:t>
            </a:r>
            <a:r>
              <a:rPr lang="de-AT" dirty="0" smtClean="0"/>
              <a:t> </a:t>
            </a:r>
            <a:r>
              <a:rPr lang="de-AT" dirty="0" err="1" smtClean="0"/>
              <a:t>at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HJA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2012-08-02</a:t>
            </a:r>
            <a:endParaRPr lang="de-DE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screen"/>
          <a:srcRect t="13621"/>
          <a:stretch>
            <a:fillRect/>
          </a:stretch>
        </p:blipFill>
        <p:spPr bwMode="auto">
          <a:xfrm>
            <a:off x="5678363" y="2440260"/>
            <a:ext cx="3286125" cy="365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feil nach rechts 7"/>
          <p:cNvSpPr/>
          <p:nvPr/>
        </p:nvSpPr>
        <p:spPr bwMode="auto">
          <a:xfrm rot="5400000">
            <a:off x="989632" y="1878460"/>
            <a:ext cx="540000" cy="28803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screen"/>
          <a:srcRect t="13621"/>
          <a:stretch>
            <a:fillRect/>
          </a:stretch>
        </p:blipFill>
        <p:spPr bwMode="auto">
          <a:xfrm>
            <a:off x="467544" y="2368252"/>
            <a:ext cx="5086350" cy="365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Pfeil nach rechts 11"/>
          <p:cNvSpPr/>
          <p:nvPr/>
        </p:nvSpPr>
        <p:spPr bwMode="auto">
          <a:xfrm rot="5400000">
            <a:off x="3581919" y="1914404"/>
            <a:ext cx="540000" cy="28803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3" name="Pfeil nach rechts 12"/>
          <p:cNvSpPr/>
          <p:nvPr/>
        </p:nvSpPr>
        <p:spPr bwMode="auto">
          <a:xfrm rot="5400000">
            <a:off x="4374008" y="1914404"/>
            <a:ext cx="540000" cy="28803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9144" y="1153996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err="1" smtClean="0"/>
              <a:t>landscape</a:t>
            </a:r>
            <a:r>
              <a:rPr lang="de-AT" dirty="0" smtClean="0"/>
              <a:t> </a:t>
            </a:r>
            <a:br>
              <a:rPr lang="de-AT" dirty="0" smtClean="0"/>
            </a:br>
            <a:r>
              <a:rPr lang="de-AT" dirty="0" err="1" smtClean="0"/>
              <a:t>scale</a:t>
            </a:r>
            <a:r>
              <a:rPr lang="de-AT" dirty="0" smtClean="0"/>
              <a:t> </a:t>
            </a:r>
            <a:r>
              <a:rPr lang="de-AT" dirty="0" err="1" smtClean="0"/>
              <a:t>fire</a:t>
            </a:r>
            <a:endParaRPr lang="de-AT" dirty="0"/>
          </a:p>
        </p:txBody>
      </p:sp>
      <p:sp>
        <p:nvSpPr>
          <p:cNvPr id="15" name="Textfeld 14"/>
          <p:cNvSpPr txBox="1"/>
          <p:nvPr/>
        </p:nvSpPr>
        <p:spPr>
          <a:xfrm>
            <a:off x="1835696" y="114034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dirty="0" smtClean="0"/>
              <a:t>19</a:t>
            </a:r>
            <a:r>
              <a:rPr lang="de-AT" baseline="30000" dirty="0" smtClean="0"/>
              <a:t>th</a:t>
            </a:r>
            <a:r>
              <a:rPr lang="de-AT" dirty="0" smtClean="0"/>
              <a:t> </a:t>
            </a:r>
            <a:r>
              <a:rPr lang="de-AT" dirty="0" err="1" smtClean="0"/>
              <a:t>century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err="1" smtClean="0"/>
              <a:t>fire</a:t>
            </a:r>
            <a:r>
              <a:rPr lang="de-AT" dirty="0" smtClean="0"/>
              <a:t> </a:t>
            </a:r>
            <a:r>
              <a:rPr lang="de-AT" dirty="0" err="1" smtClean="0"/>
              <a:t>episode</a:t>
            </a:r>
            <a:endParaRPr lang="de-AT" dirty="0"/>
          </a:p>
        </p:txBody>
      </p:sp>
      <p:sp>
        <p:nvSpPr>
          <p:cNvPr id="16" name="Textfeld 15"/>
          <p:cNvSpPr txBox="1"/>
          <p:nvPr/>
        </p:nvSpPr>
        <p:spPr>
          <a:xfrm>
            <a:off x="4427984" y="114034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 smtClean="0"/>
              <a:t>clear-cut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err="1" smtClean="0"/>
              <a:t>harvesting</a:t>
            </a:r>
            <a:endParaRPr lang="de-AT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screen"/>
          <a:srcRect l="10289" t="44270" r="16092" b="38703"/>
          <a:stretch>
            <a:fillRect/>
          </a:stretch>
        </p:blipFill>
        <p:spPr bwMode="auto">
          <a:xfrm>
            <a:off x="0" y="5805264"/>
            <a:ext cx="644420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feld 17"/>
          <p:cNvSpPr txBox="1"/>
          <p:nvPr/>
        </p:nvSpPr>
        <p:spPr>
          <a:xfrm>
            <a:off x="6048672" y="1876762"/>
            <a:ext cx="2915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b="1" dirty="0" err="1" smtClean="0"/>
              <a:t>landscape</a:t>
            </a:r>
            <a:r>
              <a:rPr lang="de-AT" sz="2000" b="1" dirty="0" smtClean="0"/>
              <a:t> </a:t>
            </a:r>
            <a:r>
              <a:rPr lang="de-AT" sz="2000" b="1" dirty="0" err="1" smtClean="0"/>
              <a:t>level</a:t>
            </a:r>
            <a:r>
              <a:rPr lang="de-AT" sz="2000" b="1" dirty="0" smtClean="0"/>
              <a:t> </a:t>
            </a:r>
            <a:r>
              <a:rPr lang="de-AT" sz="2000" b="1" dirty="0" err="1" smtClean="0"/>
              <a:t>evaluation</a:t>
            </a:r>
            <a:endParaRPr lang="de-AT" sz="2000" b="1" dirty="0"/>
          </a:p>
        </p:txBody>
      </p:sp>
      <p:sp>
        <p:nvSpPr>
          <p:cNvPr id="17" name="Rechteck 16"/>
          <p:cNvSpPr/>
          <p:nvPr/>
        </p:nvSpPr>
        <p:spPr bwMode="auto">
          <a:xfrm>
            <a:off x="1259632" y="2636912"/>
            <a:ext cx="3816424" cy="23762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2123728" y="1124744"/>
            <a:ext cx="3312368" cy="136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544616" y="2204864"/>
            <a:ext cx="39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err="1" smtClean="0"/>
              <a:t>aboveground</a:t>
            </a:r>
            <a:r>
              <a:rPr lang="de-AT" dirty="0" smtClean="0"/>
              <a:t> C</a:t>
            </a:r>
            <a:endParaRPr lang="de-AT" dirty="0"/>
          </a:p>
        </p:txBody>
      </p:sp>
      <p:pic>
        <p:nvPicPr>
          <p:cNvPr id="22" name="Picture 14" descr="iland_transparent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812360" y="188640"/>
            <a:ext cx="1097280" cy="66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7772400" cy="914400"/>
          </a:xfrm>
        </p:spPr>
        <p:txBody>
          <a:bodyPr/>
          <a:lstStyle/>
          <a:p>
            <a:pPr algn="ctr"/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2060848"/>
            <a:ext cx="794640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err="1" smtClean="0"/>
              <a:t>Lidar</a:t>
            </a:r>
            <a:r>
              <a:rPr lang="en-US" sz="2800" dirty="0" smtClean="0"/>
              <a:t> Useful for mapping biomass and carbon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Need ground plots to build model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 smtClean="0"/>
              <a:t>LiDAR</a:t>
            </a:r>
            <a:r>
              <a:rPr lang="en-US" sz="2800" dirty="0" smtClean="0"/>
              <a:t> as way to evaluate ecosystem dynamics models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79512" y="6381328"/>
            <a:ext cx="8856984" cy="4766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5229200"/>
            <a:ext cx="73971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Seidl, Spies, Rammer, Steel, Pabst and Olsen.  2012.  Multi-scale drivers of spatial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Variation in old-growth forest carbon density disentangled with </a:t>
            </a:r>
            <a:r>
              <a:rPr lang="en-US" dirty="0" err="1" smtClean="0"/>
              <a:t>Lidar</a:t>
            </a:r>
            <a:r>
              <a:rPr lang="en-US" dirty="0" smtClean="0"/>
              <a:t> and an individual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Based landscape model. Ecosystems.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7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Potential </a:t>
            </a:r>
            <a:r>
              <a:rPr lang="de-AT" dirty="0" err="1" smtClean="0"/>
              <a:t>drivers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C </a:t>
            </a:r>
            <a:r>
              <a:rPr lang="de-AT" dirty="0" err="1" smtClean="0"/>
              <a:t>variability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5632" y="1052736"/>
            <a:ext cx="5332512" cy="5112568"/>
          </a:xfrm>
        </p:spPr>
        <p:txBody>
          <a:bodyPr/>
          <a:lstStyle/>
          <a:p>
            <a:pPr>
              <a:buNone/>
            </a:pPr>
            <a:r>
              <a:rPr lang="de-AT" sz="2600" dirty="0" err="1" smtClean="0"/>
              <a:t>Climate</a:t>
            </a:r>
            <a:r>
              <a:rPr lang="de-AT" sz="2600" dirty="0" smtClean="0"/>
              <a:t> </a:t>
            </a:r>
            <a:r>
              <a:rPr lang="de-AT" sz="2600" dirty="0" err="1" smtClean="0"/>
              <a:t>data</a:t>
            </a:r>
            <a:endParaRPr lang="de-AT" sz="2600" dirty="0" smtClean="0"/>
          </a:p>
          <a:p>
            <a:pPr>
              <a:buNone/>
            </a:pPr>
            <a:r>
              <a:rPr lang="de-AT" sz="1800" dirty="0" err="1" smtClean="0"/>
              <a:t>daily</a:t>
            </a:r>
            <a:r>
              <a:rPr lang="de-AT" sz="1800" dirty="0" smtClean="0"/>
              <a:t> time </a:t>
            </a:r>
            <a:r>
              <a:rPr lang="de-AT" sz="1800" dirty="0" err="1" smtClean="0"/>
              <a:t>series</a:t>
            </a:r>
            <a:r>
              <a:rPr lang="de-AT" sz="1800" dirty="0" smtClean="0"/>
              <a:t> </a:t>
            </a:r>
            <a:r>
              <a:rPr lang="de-AT" sz="1800" dirty="0" err="1" smtClean="0"/>
              <a:t>since</a:t>
            </a:r>
            <a:r>
              <a:rPr lang="de-AT" sz="1800" dirty="0" smtClean="0"/>
              <a:t> 1973</a:t>
            </a:r>
          </a:p>
          <a:p>
            <a:pPr>
              <a:buNone/>
            </a:pPr>
            <a:r>
              <a:rPr lang="de-AT" sz="1800" dirty="0" err="1" smtClean="0"/>
              <a:t>spatially</a:t>
            </a:r>
            <a:r>
              <a:rPr lang="de-AT" sz="1800" dirty="0" smtClean="0"/>
              <a:t> </a:t>
            </a:r>
            <a:r>
              <a:rPr lang="de-AT" sz="1800" dirty="0" err="1" smtClean="0"/>
              <a:t>interpolated</a:t>
            </a:r>
            <a:r>
              <a:rPr lang="de-AT" sz="1800" dirty="0" smtClean="0"/>
              <a:t> to 100m </a:t>
            </a:r>
            <a:r>
              <a:rPr lang="de-AT" sz="1800" dirty="0" err="1" smtClean="0"/>
              <a:t>grid</a:t>
            </a:r>
            <a:endParaRPr lang="de-AT" sz="1800" dirty="0" smtClean="0"/>
          </a:p>
          <a:p>
            <a:pPr>
              <a:buNone/>
            </a:pPr>
            <a:r>
              <a:rPr lang="de-AT" sz="1800" dirty="0" smtClean="0"/>
              <a:t>variables: </a:t>
            </a:r>
            <a:r>
              <a:rPr lang="de-AT" sz="1800" dirty="0" err="1" smtClean="0"/>
              <a:t>temperature</a:t>
            </a:r>
            <a:r>
              <a:rPr lang="de-AT" sz="1800" dirty="0" smtClean="0"/>
              <a:t>, </a:t>
            </a:r>
            <a:r>
              <a:rPr lang="de-AT" sz="1800" dirty="0" err="1" smtClean="0"/>
              <a:t>precipitation</a:t>
            </a:r>
            <a:r>
              <a:rPr lang="de-AT" sz="1800" dirty="0" smtClean="0"/>
              <a:t>, </a:t>
            </a:r>
            <a:r>
              <a:rPr lang="de-AT" sz="1800" dirty="0" err="1" smtClean="0"/>
              <a:t>radiation</a:t>
            </a:r>
            <a:r>
              <a:rPr lang="de-AT" sz="1800" dirty="0" smtClean="0"/>
              <a:t>, </a:t>
            </a:r>
            <a:r>
              <a:rPr lang="de-AT" sz="1800" dirty="0" err="1" smtClean="0"/>
              <a:t>vpd</a:t>
            </a:r>
            <a:endParaRPr lang="de-AT" sz="1800" dirty="0" smtClean="0"/>
          </a:p>
          <a:p>
            <a:pPr>
              <a:buNone/>
            </a:pPr>
            <a:endParaRPr lang="de-AT" sz="1800" dirty="0" smtClean="0"/>
          </a:p>
          <a:p>
            <a:pPr>
              <a:buNone/>
            </a:pPr>
            <a:r>
              <a:rPr lang="de-AT" sz="2600" dirty="0" err="1" smtClean="0"/>
              <a:t>Soil</a:t>
            </a:r>
            <a:r>
              <a:rPr lang="de-AT" sz="2600" dirty="0" smtClean="0"/>
              <a:t> </a:t>
            </a:r>
            <a:r>
              <a:rPr lang="de-AT" sz="2600" dirty="0" err="1" smtClean="0"/>
              <a:t>data</a:t>
            </a:r>
            <a:endParaRPr lang="de-AT" sz="2600" dirty="0" smtClean="0"/>
          </a:p>
          <a:p>
            <a:pPr>
              <a:buNone/>
            </a:pPr>
            <a:r>
              <a:rPr lang="de-AT" sz="1800" dirty="0" smtClean="0"/>
              <a:t>326 </a:t>
            </a:r>
            <a:r>
              <a:rPr lang="de-AT" sz="1800" dirty="0" err="1" smtClean="0"/>
              <a:t>soil</a:t>
            </a:r>
            <a:r>
              <a:rPr lang="de-AT" sz="1800" dirty="0" smtClean="0"/>
              <a:t> </a:t>
            </a:r>
            <a:r>
              <a:rPr lang="de-AT" sz="1800" dirty="0" err="1" smtClean="0"/>
              <a:t>profiles</a:t>
            </a:r>
            <a:endParaRPr lang="de-AT" sz="1800" dirty="0" smtClean="0"/>
          </a:p>
          <a:p>
            <a:pPr>
              <a:buNone/>
            </a:pPr>
            <a:r>
              <a:rPr lang="de-AT" sz="1800" dirty="0" err="1" smtClean="0"/>
              <a:t>imputed</a:t>
            </a:r>
            <a:r>
              <a:rPr lang="de-AT" sz="1800" dirty="0" smtClean="0"/>
              <a:t> to </a:t>
            </a:r>
            <a:r>
              <a:rPr lang="de-AT" sz="1800" dirty="0" err="1" smtClean="0"/>
              <a:t>soil</a:t>
            </a:r>
            <a:r>
              <a:rPr lang="de-AT" sz="1800" dirty="0" smtClean="0"/>
              <a:t> </a:t>
            </a:r>
            <a:r>
              <a:rPr lang="de-AT" sz="1800" dirty="0" err="1" smtClean="0"/>
              <a:t>mapping</a:t>
            </a:r>
            <a:r>
              <a:rPr lang="de-AT" sz="1800" dirty="0" smtClean="0"/>
              <a:t> </a:t>
            </a:r>
            <a:r>
              <a:rPr lang="de-AT" sz="1800" dirty="0" err="1" smtClean="0"/>
              <a:t>units</a:t>
            </a:r>
            <a:endParaRPr lang="de-AT" sz="1800" dirty="0" smtClean="0"/>
          </a:p>
          <a:p>
            <a:pPr>
              <a:buNone/>
            </a:pPr>
            <a:r>
              <a:rPr lang="de-AT" sz="1800" dirty="0" smtClean="0"/>
              <a:t>variables: </a:t>
            </a:r>
            <a:r>
              <a:rPr lang="de-AT" sz="1800" dirty="0" err="1" smtClean="0"/>
              <a:t>soil</a:t>
            </a:r>
            <a:r>
              <a:rPr lang="de-AT" sz="1800" dirty="0" smtClean="0"/>
              <a:t> </a:t>
            </a:r>
            <a:r>
              <a:rPr lang="de-AT" sz="1800" dirty="0" err="1" smtClean="0"/>
              <a:t>depth</a:t>
            </a:r>
            <a:r>
              <a:rPr lang="de-AT" sz="1800" dirty="0" smtClean="0"/>
              <a:t>, </a:t>
            </a:r>
            <a:r>
              <a:rPr lang="de-AT" sz="1800" dirty="0" err="1" smtClean="0"/>
              <a:t>physical</a:t>
            </a:r>
            <a:r>
              <a:rPr lang="de-AT" sz="1800" dirty="0" smtClean="0"/>
              <a:t> </a:t>
            </a:r>
            <a:r>
              <a:rPr lang="de-AT" sz="1800" dirty="0" err="1" smtClean="0"/>
              <a:t>properties</a:t>
            </a:r>
            <a:r>
              <a:rPr lang="de-AT" sz="1800" dirty="0" smtClean="0"/>
              <a:t>, N </a:t>
            </a:r>
            <a:r>
              <a:rPr lang="de-AT" sz="1800" dirty="0" err="1" smtClean="0"/>
              <a:t>availability</a:t>
            </a:r>
            <a:endParaRPr lang="de-AT" sz="1800" dirty="0" smtClean="0"/>
          </a:p>
          <a:p>
            <a:pPr>
              <a:buNone/>
            </a:pPr>
            <a:endParaRPr lang="de-AT" sz="1800" dirty="0" smtClean="0"/>
          </a:p>
          <a:p>
            <a:pPr>
              <a:buNone/>
            </a:pPr>
            <a:r>
              <a:rPr lang="de-AT" sz="2600" dirty="0" smtClean="0"/>
              <a:t>Vegetation </a:t>
            </a:r>
            <a:r>
              <a:rPr lang="de-AT" sz="2600" dirty="0" err="1" smtClean="0"/>
              <a:t>data</a:t>
            </a:r>
            <a:endParaRPr lang="de-AT" sz="2600" dirty="0" smtClean="0"/>
          </a:p>
          <a:p>
            <a:pPr>
              <a:buNone/>
            </a:pPr>
            <a:r>
              <a:rPr lang="de-AT" sz="1800" dirty="0" err="1" smtClean="0"/>
              <a:t>long-term</a:t>
            </a:r>
            <a:r>
              <a:rPr lang="de-AT" sz="1800" dirty="0" smtClean="0"/>
              <a:t> </a:t>
            </a:r>
            <a:r>
              <a:rPr lang="de-AT" sz="1800" dirty="0" err="1" smtClean="0"/>
              <a:t>research</a:t>
            </a:r>
            <a:r>
              <a:rPr lang="de-AT" sz="1800" dirty="0" smtClean="0"/>
              <a:t> </a:t>
            </a:r>
            <a:r>
              <a:rPr lang="de-AT" sz="1800" dirty="0" err="1" smtClean="0"/>
              <a:t>plots</a:t>
            </a:r>
            <a:endParaRPr lang="de-AT" sz="1800" dirty="0" smtClean="0"/>
          </a:p>
          <a:p>
            <a:pPr>
              <a:buNone/>
            </a:pPr>
            <a:r>
              <a:rPr lang="de-AT" sz="1800" dirty="0" err="1" smtClean="0"/>
              <a:t>gradient</a:t>
            </a:r>
            <a:r>
              <a:rPr lang="de-AT" sz="1800" dirty="0" smtClean="0"/>
              <a:t> </a:t>
            </a:r>
            <a:r>
              <a:rPr lang="de-AT" sz="1800" dirty="0" err="1" smtClean="0"/>
              <a:t>nearest</a:t>
            </a:r>
            <a:r>
              <a:rPr lang="de-AT" sz="1800" dirty="0" smtClean="0"/>
              <a:t> </a:t>
            </a:r>
            <a:r>
              <a:rPr lang="de-AT" sz="1800" dirty="0" err="1" smtClean="0"/>
              <a:t>neighbor</a:t>
            </a:r>
            <a:r>
              <a:rPr lang="de-AT" sz="1800" dirty="0" smtClean="0"/>
              <a:t> </a:t>
            </a:r>
            <a:r>
              <a:rPr lang="de-AT" sz="1800" dirty="0" err="1" smtClean="0"/>
              <a:t>imputation</a:t>
            </a:r>
            <a:r>
              <a:rPr lang="de-AT" sz="1800" dirty="0" smtClean="0"/>
              <a:t> of FIA </a:t>
            </a:r>
            <a:r>
              <a:rPr lang="de-AT" sz="1800" dirty="0" err="1" smtClean="0"/>
              <a:t>data</a:t>
            </a:r>
            <a:endParaRPr lang="de-AT" sz="1800" dirty="0" smtClean="0"/>
          </a:p>
          <a:p>
            <a:pPr>
              <a:buNone/>
            </a:pPr>
            <a:r>
              <a:rPr lang="de-AT" sz="1800" dirty="0" smtClean="0"/>
              <a:t>variables: basal </a:t>
            </a:r>
            <a:r>
              <a:rPr lang="de-AT" sz="1800" dirty="0" err="1" smtClean="0"/>
              <a:t>area</a:t>
            </a:r>
            <a:r>
              <a:rPr lang="de-AT" sz="1800" dirty="0" smtClean="0"/>
              <a:t>, QMD, </a:t>
            </a:r>
            <a:r>
              <a:rPr lang="de-AT" sz="1800" dirty="0" err="1" smtClean="0"/>
              <a:t>number</a:t>
            </a:r>
            <a:r>
              <a:rPr lang="de-AT" sz="1800" dirty="0" smtClean="0"/>
              <a:t> of </a:t>
            </a:r>
            <a:r>
              <a:rPr lang="de-AT" sz="1800" dirty="0" err="1" smtClean="0"/>
              <a:t>big</a:t>
            </a:r>
            <a:r>
              <a:rPr lang="de-AT" sz="1800" dirty="0" smtClean="0"/>
              <a:t> </a:t>
            </a:r>
            <a:r>
              <a:rPr lang="de-AT" sz="1800" dirty="0" err="1" smtClean="0"/>
              <a:t>trees</a:t>
            </a:r>
            <a:r>
              <a:rPr lang="de-AT" sz="1800" dirty="0" smtClean="0"/>
              <a:t>, etc.</a:t>
            </a:r>
          </a:p>
          <a:p>
            <a:pPr>
              <a:buNone/>
            </a:pPr>
            <a:endParaRPr lang="de-AT" sz="2600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2012-08-07</a:t>
            </a:r>
            <a:endParaRPr lang="de-DE" dirty="0"/>
          </a:p>
        </p:txBody>
      </p:sp>
      <p:pic>
        <p:nvPicPr>
          <p:cNvPr id="10" name="Grafik 23" descr="fig1f.tif"/>
          <p:cNvPicPr/>
          <p:nvPr/>
        </p:nvPicPr>
        <p:blipFill>
          <a:blip r:embed="rId2" cstate="print">
            <a:lum bright="-20000"/>
          </a:blip>
          <a:srcRect l="5639" t="9606" r="5639" b="9606"/>
          <a:stretch>
            <a:fillRect/>
          </a:stretch>
        </p:blipFill>
        <p:spPr>
          <a:xfrm>
            <a:off x="5202656" y="4980439"/>
            <a:ext cx="2833266" cy="1815521"/>
          </a:xfrm>
          <a:prstGeom prst="rect">
            <a:avLst/>
          </a:prstGeom>
          <a:scene3d>
            <a:camera prst="perspectiveRelaxed"/>
            <a:lightRig rig="threePt" dir="t"/>
          </a:scene3d>
        </p:spPr>
      </p:pic>
      <p:pic>
        <p:nvPicPr>
          <p:cNvPr id="9" name="Grafik 22" descr="fig1e.tif"/>
          <p:cNvPicPr/>
          <p:nvPr/>
        </p:nvPicPr>
        <p:blipFill>
          <a:blip r:embed="rId3" cstate="print">
            <a:lum bright="-20000"/>
          </a:blip>
          <a:srcRect l="5639" t="9606" r="5639" b="9606"/>
          <a:stretch>
            <a:fillRect/>
          </a:stretch>
        </p:blipFill>
        <p:spPr>
          <a:xfrm>
            <a:off x="5465734" y="4101022"/>
            <a:ext cx="2833266" cy="1815521"/>
          </a:xfrm>
          <a:prstGeom prst="rect">
            <a:avLst/>
          </a:prstGeom>
          <a:scene3d>
            <a:camera prst="perspectiveRelaxed"/>
            <a:lightRig rig="threePt" dir="t"/>
          </a:scene3d>
        </p:spPr>
      </p:pic>
      <p:pic>
        <p:nvPicPr>
          <p:cNvPr id="8" name="Grafik 21" descr="fig1d.tif"/>
          <p:cNvPicPr/>
          <p:nvPr/>
        </p:nvPicPr>
        <p:blipFill>
          <a:blip r:embed="rId4" cstate="print">
            <a:lum bright="-20000"/>
          </a:blip>
          <a:srcRect l="5639" t="9606" r="5639" b="9606"/>
          <a:stretch>
            <a:fillRect/>
          </a:stretch>
        </p:blipFill>
        <p:spPr>
          <a:xfrm>
            <a:off x="5681758" y="3236926"/>
            <a:ext cx="2833266" cy="1815521"/>
          </a:xfrm>
          <a:prstGeom prst="rect">
            <a:avLst/>
          </a:prstGeom>
          <a:scene3d>
            <a:camera prst="perspectiveRelaxed"/>
            <a:lightRig rig="threePt" dir="t"/>
          </a:scene3d>
        </p:spPr>
      </p:pic>
      <p:pic>
        <p:nvPicPr>
          <p:cNvPr id="7" name="Grafik 20" descr="fig1c.tif"/>
          <p:cNvPicPr/>
          <p:nvPr/>
        </p:nvPicPr>
        <p:blipFill>
          <a:blip r:embed="rId5" cstate="print">
            <a:lum bright="-20000"/>
          </a:blip>
          <a:srcRect l="5639" t="9606" r="5639" b="9606"/>
          <a:stretch>
            <a:fillRect/>
          </a:stretch>
        </p:blipFill>
        <p:spPr>
          <a:xfrm>
            <a:off x="5897782" y="2372830"/>
            <a:ext cx="2833266" cy="1815521"/>
          </a:xfrm>
          <a:prstGeom prst="rect">
            <a:avLst/>
          </a:prstGeom>
          <a:scene3d>
            <a:camera prst="perspectiveRelaxed"/>
            <a:lightRig rig="threePt" dir="t"/>
          </a:scene3d>
        </p:spPr>
      </p:pic>
      <p:pic>
        <p:nvPicPr>
          <p:cNvPr id="6" name="Grafik 19" descr="fig1b.tif"/>
          <p:cNvPicPr/>
          <p:nvPr/>
        </p:nvPicPr>
        <p:blipFill>
          <a:blip r:embed="rId6" cstate="print">
            <a:lum bright="-20000"/>
          </a:blip>
          <a:srcRect l="5639" t="9606" r="5639" b="9606"/>
          <a:stretch>
            <a:fillRect/>
          </a:stretch>
        </p:blipFill>
        <p:spPr>
          <a:xfrm>
            <a:off x="6113806" y="1524055"/>
            <a:ext cx="2833266" cy="1815521"/>
          </a:xfrm>
          <a:prstGeom prst="rect">
            <a:avLst/>
          </a:prstGeom>
          <a:scene3d>
            <a:camera prst="perspectiveRelaxed"/>
            <a:lightRig rig="threePt" dir="t"/>
          </a:scene3d>
        </p:spPr>
      </p:pic>
      <p:pic>
        <p:nvPicPr>
          <p:cNvPr id="5" name="Grafik 17" descr="fig1a.tif"/>
          <p:cNvPicPr/>
          <p:nvPr/>
        </p:nvPicPr>
        <p:blipFill>
          <a:blip r:embed="rId7" cstate="print">
            <a:lum bright="-20000"/>
          </a:blip>
          <a:srcRect l="5639" t="9606" r="5639" b="9606"/>
          <a:stretch>
            <a:fillRect/>
          </a:stretch>
        </p:blipFill>
        <p:spPr>
          <a:xfrm>
            <a:off x="6282776" y="659959"/>
            <a:ext cx="2833266" cy="1815521"/>
          </a:xfrm>
          <a:prstGeom prst="rect">
            <a:avLst/>
          </a:prstGeom>
          <a:scene3d>
            <a:camera prst="perspectiveRelaxed"/>
            <a:lightRig rig="threePt" dir="t"/>
          </a:scene3d>
        </p:spPr>
      </p:pic>
      <p:sp>
        <p:nvSpPr>
          <p:cNvPr id="11" name="Textfeld 10"/>
          <p:cNvSpPr txBox="1"/>
          <p:nvPr/>
        </p:nvSpPr>
        <p:spPr>
          <a:xfrm>
            <a:off x="508488" y="6175184"/>
            <a:ext cx="45675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50" dirty="0" err="1" smtClean="0"/>
              <a:t>sources</a:t>
            </a:r>
            <a:r>
              <a:rPr lang="de-AT" sz="1050" dirty="0" smtClean="0"/>
              <a:t> (</a:t>
            </a:r>
            <a:r>
              <a:rPr lang="de-AT" sz="1050" dirty="0" err="1" smtClean="0"/>
              <a:t>selection</a:t>
            </a:r>
            <a:r>
              <a:rPr lang="de-AT" sz="1050" dirty="0" smtClean="0"/>
              <a:t>): </a:t>
            </a:r>
            <a:r>
              <a:rPr lang="de-AT" sz="1050" dirty="0" err="1" smtClean="0"/>
              <a:t>Dyrness</a:t>
            </a:r>
            <a:r>
              <a:rPr lang="de-AT" sz="1050" dirty="0" smtClean="0"/>
              <a:t> (2001), </a:t>
            </a:r>
            <a:r>
              <a:rPr lang="de-AT" sz="1050" dirty="0" err="1" smtClean="0"/>
              <a:t>Dyrness</a:t>
            </a:r>
            <a:r>
              <a:rPr lang="de-AT" sz="1050" dirty="0" smtClean="0"/>
              <a:t> et al. (2005), Daly </a:t>
            </a:r>
            <a:r>
              <a:rPr lang="de-AT" sz="1050" dirty="0" err="1" smtClean="0"/>
              <a:t>and</a:t>
            </a:r>
            <a:r>
              <a:rPr lang="de-AT" sz="1050" dirty="0" smtClean="0"/>
              <a:t> </a:t>
            </a:r>
            <a:r>
              <a:rPr lang="de-AT" sz="1050" dirty="0" err="1" smtClean="0"/>
              <a:t>McKee</a:t>
            </a:r>
            <a:r>
              <a:rPr lang="de-AT" sz="1050" dirty="0" smtClean="0"/>
              <a:t> (2009), Daly </a:t>
            </a:r>
            <a:r>
              <a:rPr lang="de-AT" sz="1050" dirty="0" err="1" smtClean="0"/>
              <a:t>and</a:t>
            </a:r>
            <a:r>
              <a:rPr lang="de-AT" sz="1050" dirty="0" smtClean="0"/>
              <a:t> Smith (2005), </a:t>
            </a:r>
            <a:r>
              <a:rPr lang="de-AT" sz="1050" dirty="0" err="1" smtClean="0"/>
              <a:t>Ohmann</a:t>
            </a:r>
            <a:r>
              <a:rPr lang="de-AT" sz="1050" dirty="0" smtClean="0"/>
              <a:t> et al. (2011), Harmon </a:t>
            </a:r>
            <a:r>
              <a:rPr lang="de-AT" sz="1050" dirty="0" err="1" smtClean="0"/>
              <a:t>and</a:t>
            </a:r>
            <a:r>
              <a:rPr lang="de-AT" sz="1050" dirty="0" smtClean="0"/>
              <a:t> Munger (2005)</a:t>
            </a:r>
            <a:endParaRPr lang="de-AT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are_earth_hillshade_b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319088"/>
            <a:ext cx="9199563" cy="621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533400" y="685800"/>
            <a:ext cx="3276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HJA Lidar (Aug 2008) Bare Earth Model</a:t>
            </a:r>
          </a:p>
        </p:txBody>
      </p:sp>
    </p:spTree>
    <p:extLst>
      <p:ext uri="{BB962C8B-B14F-4D97-AF65-F5344CB8AC3E}">
        <p14:creationId xmlns:p14="http://schemas.microsoft.com/office/powerpoint/2010/main" val="43190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2012-03-01</a:t>
            </a:r>
            <a:endParaRPr lang="de-DE" dirty="0"/>
          </a:p>
        </p:txBody>
      </p:sp>
      <p:pic>
        <p:nvPicPr>
          <p:cNvPr id="3" name="Grafik 2" descr="carbon 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9" y="-99392"/>
            <a:ext cx="9409271" cy="72008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 bwMode="auto">
          <a:xfrm>
            <a:off x="2061600" y="5270144"/>
            <a:ext cx="1728192" cy="3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5356" t="61276" r="23810" b="20267"/>
          <a:stretch>
            <a:fillRect/>
          </a:stretch>
        </p:blipFill>
        <p:spPr bwMode="auto">
          <a:xfrm>
            <a:off x="1331640" y="5414160"/>
            <a:ext cx="5976664" cy="145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uppieren 10"/>
          <p:cNvGrpSpPr/>
          <p:nvPr/>
        </p:nvGrpSpPr>
        <p:grpSpPr>
          <a:xfrm>
            <a:off x="755576" y="764704"/>
            <a:ext cx="5623522" cy="3672408"/>
            <a:chOff x="755576" y="764704"/>
            <a:chExt cx="5623522" cy="367240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9783" t="19193" r="10335" b="12180"/>
            <a:stretch>
              <a:fillRect/>
            </a:stretch>
          </p:blipFill>
          <p:spPr bwMode="auto">
            <a:xfrm>
              <a:off x="1979712" y="980728"/>
              <a:ext cx="4399386" cy="34563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8" name="Gerade Verbindung 7"/>
            <p:cNvCxnSpPr/>
            <p:nvPr/>
          </p:nvCxnSpPr>
          <p:spPr bwMode="auto">
            <a:xfrm>
              <a:off x="1043608" y="764704"/>
              <a:ext cx="936104" cy="21602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Gerade Verbindung 9"/>
            <p:cNvCxnSpPr/>
            <p:nvPr/>
          </p:nvCxnSpPr>
          <p:spPr bwMode="auto">
            <a:xfrm>
              <a:off x="1081112" y="997980"/>
              <a:ext cx="898600" cy="343913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Rechteck 20"/>
            <p:cNvSpPr/>
            <p:nvPr/>
          </p:nvSpPr>
          <p:spPr bwMode="auto">
            <a:xfrm>
              <a:off x="755576" y="764704"/>
              <a:ext cx="324000" cy="2268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ap_trees_inten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971550"/>
            <a:ext cx="49403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gap_trees_he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955675"/>
            <a:ext cx="5299075" cy="597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914400" y="228600"/>
            <a:ext cx="7620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Large Gap Tree Height 		       Near IR Intensity (blue is low)</a:t>
            </a:r>
          </a:p>
          <a:p>
            <a:pPr>
              <a:spcBef>
                <a:spcPct val="50000"/>
              </a:spcBef>
            </a:pPr>
            <a:r>
              <a:rPr lang="en-US"/>
              <a:t>Colors represent different heights above ground</a:t>
            </a:r>
          </a:p>
        </p:txBody>
      </p:sp>
    </p:spTree>
    <p:extLst>
      <p:ext uri="{BB962C8B-B14F-4D97-AF65-F5344CB8AC3E}">
        <p14:creationId xmlns:p14="http://schemas.microsoft.com/office/powerpoint/2010/main" val="181019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15064" cy="914400"/>
          </a:xfrm>
        </p:spPr>
        <p:txBody>
          <a:bodyPr/>
          <a:lstStyle/>
          <a:p>
            <a:r>
              <a:rPr lang="de-AT" dirty="0" err="1" smtClean="0"/>
              <a:t>aboveground</a:t>
            </a:r>
            <a:r>
              <a:rPr lang="de-AT" dirty="0" smtClean="0"/>
              <a:t> vs. total C </a:t>
            </a:r>
            <a:r>
              <a:rPr lang="de-AT" dirty="0" err="1" smtClean="0"/>
              <a:t>density</a:t>
            </a:r>
            <a:endParaRPr lang="de-A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r="13817"/>
          <a:stretch>
            <a:fillRect/>
          </a:stretch>
        </p:blipFill>
        <p:spPr bwMode="auto">
          <a:xfrm>
            <a:off x="14230" y="2084764"/>
            <a:ext cx="4216431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722" y="2097192"/>
            <a:ext cx="4950000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8403670" y="2666388"/>
            <a:ext cx="755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Mg C ha</a:t>
            </a:r>
            <a:r>
              <a:rPr lang="de-AT" sz="1200" baseline="30000" dirty="0" smtClean="0"/>
              <a:t>-1</a:t>
            </a:r>
            <a:endParaRPr lang="de-AT" sz="1200" baseline="30000" dirty="0"/>
          </a:p>
        </p:txBody>
      </p:sp>
      <p:sp>
        <p:nvSpPr>
          <p:cNvPr id="11" name="Textfeld 10"/>
          <p:cNvSpPr txBox="1"/>
          <p:nvPr/>
        </p:nvSpPr>
        <p:spPr>
          <a:xfrm>
            <a:off x="323528" y="1513904"/>
            <a:ext cx="3816424" cy="618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de-AT" sz="2600" dirty="0" err="1" smtClean="0"/>
              <a:t>aboveground</a:t>
            </a:r>
            <a:r>
              <a:rPr lang="de-AT" sz="2600" dirty="0" smtClean="0"/>
              <a:t> live C</a:t>
            </a:r>
          </a:p>
          <a:p>
            <a:pPr algn="ctr">
              <a:lnSpc>
                <a:spcPts val="1500"/>
              </a:lnSpc>
            </a:pPr>
            <a:r>
              <a:rPr lang="de-AT" dirty="0" smtClean="0"/>
              <a:t>LIDAR</a:t>
            </a:r>
            <a:endParaRPr lang="de-AT" dirty="0"/>
          </a:p>
        </p:txBody>
      </p:sp>
      <p:sp>
        <p:nvSpPr>
          <p:cNvPr id="12" name="Textfeld 11"/>
          <p:cNvSpPr txBox="1"/>
          <p:nvPr/>
        </p:nvSpPr>
        <p:spPr>
          <a:xfrm>
            <a:off x="4499992" y="1517303"/>
            <a:ext cx="38164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de-AT" sz="2600" dirty="0" smtClean="0"/>
              <a:t>total </a:t>
            </a:r>
            <a:r>
              <a:rPr lang="de-AT" sz="2600" dirty="0" err="1" smtClean="0"/>
              <a:t>ecosystem</a:t>
            </a:r>
            <a:r>
              <a:rPr lang="de-AT" sz="2600" dirty="0" smtClean="0"/>
              <a:t> C</a:t>
            </a:r>
          </a:p>
          <a:p>
            <a:pPr algn="ctr">
              <a:lnSpc>
                <a:spcPts val="1500"/>
              </a:lnSpc>
            </a:pPr>
            <a:r>
              <a:rPr lang="de-AT" dirty="0" err="1" smtClean="0"/>
              <a:t>iLand</a:t>
            </a:r>
            <a:endParaRPr lang="de-AT" dirty="0"/>
          </a:p>
        </p:txBody>
      </p:sp>
      <p:sp>
        <p:nvSpPr>
          <p:cNvPr id="13" name="Textfeld 12"/>
          <p:cNvSpPr txBox="1"/>
          <p:nvPr/>
        </p:nvSpPr>
        <p:spPr>
          <a:xfrm>
            <a:off x="539552" y="5229200"/>
            <a:ext cx="144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 smtClean="0"/>
              <a:t>mean</a:t>
            </a:r>
            <a:r>
              <a:rPr lang="de-AT" dirty="0" smtClean="0"/>
              <a:t>:</a:t>
            </a:r>
            <a:br>
              <a:rPr lang="de-AT" dirty="0" smtClean="0"/>
            </a:br>
            <a:r>
              <a:rPr lang="de-AT" dirty="0" smtClean="0"/>
              <a:t>SD:</a:t>
            </a:r>
            <a:br>
              <a:rPr lang="de-AT" dirty="0" smtClean="0"/>
            </a:br>
            <a:r>
              <a:rPr lang="de-AT" dirty="0" smtClean="0"/>
              <a:t>95</a:t>
            </a:r>
            <a:r>
              <a:rPr lang="de-AT" baseline="30000" dirty="0" smtClean="0"/>
              <a:t>th</a:t>
            </a:r>
            <a:r>
              <a:rPr lang="de-AT" dirty="0" smtClean="0"/>
              <a:t> </a:t>
            </a:r>
            <a:r>
              <a:rPr lang="de-AT" dirty="0" err="1" smtClean="0"/>
              <a:t>percentile</a:t>
            </a:r>
            <a:r>
              <a:rPr lang="de-AT" dirty="0" smtClean="0"/>
              <a:t>: </a:t>
            </a:r>
            <a:endParaRPr lang="de-AT" dirty="0"/>
          </a:p>
        </p:txBody>
      </p:sp>
      <p:sp>
        <p:nvSpPr>
          <p:cNvPr id="14" name="Textfeld 13"/>
          <p:cNvSpPr txBox="1"/>
          <p:nvPr/>
        </p:nvSpPr>
        <p:spPr>
          <a:xfrm>
            <a:off x="4788024" y="5229200"/>
            <a:ext cx="144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 smtClean="0"/>
              <a:t>mean</a:t>
            </a:r>
            <a:r>
              <a:rPr lang="de-AT" dirty="0" smtClean="0"/>
              <a:t>:</a:t>
            </a:r>
            <a:br>
              <a:rPr lang="de-AT" dirty="0" smtClean="0"/>
            </a:br>
            <a:r>
              <a:rPr lang="de-AT" dirty="0" smtClean="0"/>
              <a:t>SD:</a:t>
            </a:r>
            <a:br>
              <a:rPr lang="de-AT" dirty="0" smtClean="0"/>
            </a:br>
            <a:r>
              <a:rPr lang="de-AT" dirty="0" smtClean="0"/>
              <a:t>95</a:t>
            </a:r>
            <a:r>
              <a:rPr lang="de-AT" baseline="30000" dirty="0" smtClean="0"/>
              <a:t>th</a:t>
            </a:r>
            <a:r>
              <a:rPr lang="de-AT" dirty="0" smtClean="0"/>
              <a:t> </a:t>
            </a:r>
            <a:r>
              <a:rPr lang="de-AT" dirty="0" err="1" smtClean="0"/>
              <a:t>percentile</a:t>
            </a:r>
            <a:r>
              <a:rPr lang="de-AT" dirty="0" smtClean="0"/>
              <a:t>: </a:t>
            </a:r>
            <a:endParaRPr lang="de-AT" dirty="0"/>
          </a:p>
        </p:txBody>
      </p:sp>
      <p:sp>
        <p:nvSpPr>
          <p:cNvPr id="15" name="Textfeld 14"/>
          <p:cNvSpPr txBox="1"/>
          <p:nvPr/>
        </p:nvSpPr>
        <p:spPr>
          <a:xfrm>
            <a:off x="1907704" y="5229200"/>
            <a:ext cx="15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435.1 Mg C ha</a:t>
            </a:r>
            <a:r>
              <a:rPr lang="de-AT" baseline="30000" dirty="0" smtClean="0"/>
              <a:t>-1</a:t>
            </a:r>
            <a:br>
              <a:rPr lang="de-AT" baseline="30000" dirty="0" smtClean="0"/>
            </a:br>
            <a:r>
              <a:rPr lang="de-AT" dirty="0" smtClean="0"/>
              <a:t>149.2 Mg C ha</a:t>
            </a:r>
            <a:r>
              <a:rPr lang="de-AT" baseline="30000" dirty="0" smtClean="0"/>
              <a:t>-1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>667.3 Mg C ha</a:t>
            </a:r>
            <a:r>
              <a:rPr lang="de-AT" baseline="30000" dirty="0" smtClean="0"/>
              <a:t>-1</a:t>
            </a:r>
            <a:endParaRPr lang="de-AT" dirty="0"/>
          </a:p>
        </p:txBody>
      </p:sp>
      <p:sp>
        <p:nvSpPr>
          <p:cNvPr id="16" name="Textfeld 15"/>
          <p:cNvSpPr txBox="1"/>
          <p:nvPr/>
        </p:nvSpPr>
        <p:spPr>
          <a:xfrm>
            <a:off x="6084168" y="5229200"/>
            <a:ext cx="15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724.5.Mg C ha</a:t>
            </a:r>
            <a:r>
              <a:rPr lang="de-AT" baseline="30000" dirty="0" smtClean="0"/>
              <a:t>-1</a:t>
            </a:r>
            <a:br>
              <a:rPr lang="de-AT" baseline="30000" dirty="0" smtClean="0"/>
            </a:br>
            <a:r>
              <a:rPr lang="de-AT" dirty="0" smtClean="0"/>
              <a:t>189.8 Mg C ha</a:t>
            </a:r>
            <a:r>
              <a:rPr lang="de-AT" baseline="30000" dirty="0" smtClean="0"/>
              <a:t>-1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>999.4 Mg C ha</a:t>
            </a:r>
            <a:r>
              <a:rPr lang="de-AT" baseline="30000" dirty="0" smtClean="0"/>
              <a:t>-1</a:t>
            </a:r>
            <a:endParaRPr lang="de-AT" dirty="0"/>
          </a:p>
        </p:txBody>
      </p:sp>
      <p:sp>
        <p:nvSpPr>
          <p:cNvPr id="17" name="Datumsplatzhalter 1"/>
          <p:cNvSpPr>
            <a:spLocks noGrp="1"/>
          </p:cNvSpPr>
          <p:nvPr>
            <p:ph type="dt" sz="half" idx="10"/>
          </p:nvPr>
        </p:nvSpPr>
        <p:spPr>
          <a:xfrm>
            <a:off x="304800" y="6553200"/>
            <a:ext cx="863600" cy="228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2012-08-07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-30000"/>
          </a:blip>
          <a:srcRect t="-2359" b="42440"/>
          <a:stretch>
            <a:fillRect/>
          </a:stretch>
        </p:blipFill>
        <p:spPr bwMode="auto">
          <a:xfrm>
            <a:off x="0" y="-459432"/>
            <a:ext cx="9144000" cy="731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 bwMode="auto">
          <a:xfrm>
            <a:off x="395536" y="1628800"/>
            <a:ext cx="8496944" cy="1296144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67000"/>
                </a:schemeClr>
              </a:gs>
              <a:gs pos="80000">
                <a:schemeClr val="accent3">
                  <a:shade val="93000"/>
                  <a:satMod val="130000"/>
                  <a:alpha val="67000"/>
                </a:schemeClr>
              </a:gs>
              <a:gs pos="100000">
                <a:schemeClr val="accent3">
                  <a:shade val="94000"/>
                  <a:satMod val="135000"/>
                  <a:alpha val="67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Question</a:t>
            </a:r>
            <a:endParaRPr lang="de-AT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467544" y="3545904"/>
            <a:ext cx="4398640" cy="1539280"/>
          </a:xfrm>
        </p:spPr>
        <p:txBody>
          <a:bodyPr/>
          <a:lstStyle/>
          <a:p>
            <a:pPr>
              <a:buNone/>
            </a:pPr>
            <a:r>
              <a:rPr lang="de-AT" sz="2600" dirty="0" err="1" smtClean="0"/>
              <a:t>Environment</a:t>
            </a:r>
            <a:endParaRPr lang="de-AT" sz="2600" dirty="0" smtClean="0"/>
          </a:p>
          <a:p>
            <a:pPr>
              <a:buNone/>
            </a:pPr>
            <a:r>
              <a:rPr lang="de-AT" sz="1800" dirty="0" err="1" smtClean="0"/>
              <a:t>variation</a:t>
            </a:r>
            <a:r>
              <a:rPr lang="de-AT" sz="1800" dirty="0" smtClean="0"/>
              <a:t> in </a:t>
            </a:r>
            <a:r>
              <a:rPr lang="de-AT" sz="1800" dirty="0" err="1" smtClean="0"/>
              <a:t>climate</a:t>
            </a:r>
            <a:r>
              <a:rPr lang="de-AT" sz="1800" dirty="0" smtClean="0"/>
              <a:t> and </a:t>
            </a:r>
            <a:r>
              <a:rPr lang="de-AT" sz="1800" dirty="0" err="1" smtClean="0"/>
              <a:t>soil</a:t>
            </a:r>
            <a:endParaRPr lang="de-AT" sz="1800" dirty="0" smtClean="0"/>
          </a:p>
          <a:p>
            <a:pPr>
              <a:buNone/>
            </a:pPr>
            <a:r>
              <a:rPr lang="de-AT" sz="1800" dirty="0" err="1" smtClean="0"/>
              <a:t>likely</a:t>
            </a:r>
            <a:r>
              <a:rPr lang="de-AT" sz="1800" dirty="0" smtClean="0"/>
              <a:t> </a:t>
            </a:r>
            <a:r>
              <a:rPr lang="de-AT" sz="1800" dirty="0" err="1" smtClean="0"/>
              <a:t>going</a:t>
            </a:r>
            <a:r>
              <a:rPr lang="de-AT" sz="1800" dirty="0" smtClean="0"/>
              <a:t> to </a:t>
            </a:r>
            <a:r>
              <a:rPr lang="de-AT" sz="1800" dirty="0" err="1" smtClean="0"/>
              <a:t>change</a:t>
            </a:r>
            <a:r>
              <a:rPr lang="de-AT" sz="1800" dirty="0" smtClean="0"/>
              <a:t> </a:t>
            </a:r>
            <a:r>
              <a:rPr lang="de-AT" sz="1800" dirty="0" err="1" smtClean="0"/>
              <a:t>drastically</a:t>
            </a:r>
            <a:r>
              <a:rPr lang="de-AT" sz="1800" dirty="0" smtClean="0"/>
              <a:t> in </a:t>
            </a:r>
            <a:r>
              <a:rPr lang="de-AT" sz="1800" dirty="0" err="1" smtClean="0"/>
              <a:t>the</a:t>
            </a:r>
            <a:r>
              <a:rPr lang="de-AT" sz="1800" dirty="0" smtClean="0"/>
              <a:t> </a:t>
            </a:r>
            <a:r>
              <a:rPr lang="de-AT" sz="1800" dirty="0" err="1" smtClean="0"/>
              <a:t>future</a:t>
            </a:r>
            <a:endParaRPr lang="de-AT" sz="1800" dirty="0" smtClean="0"/>
          </a:p>
        </p:txBody>
      </p:sp>
      <p:sp>
        <p:nvSpPr>
          <p:cNvPr id="10" name="Inhaltsplatzhalter 8"/>
          <p:cNvSpPr txBox="1">
            <a:spLocks/>
          </p:cNvSpPr>
          <p:nvPr/>
        </p:nvSpPr>
        <p:spPr bwMode="auto">
          <a:xfrm>
            <a:off x="4358208" y="3545904"/>
            <a:ext cx="446841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Tx/>
              <a:buFont typeface="Wingdings" pitchFamily="2" charset="2"/>
              <a:buNone/>
              <a:tabLst/>
              <a:defRPr/>
            </a:pPr>
            <a:r>
              <a:rPr lang="de-AT" sz="2600" kern="0" dirty="0" smtClean="0">
                <a:latin typeface="+mn-lt"/>
              </a:rPr>
              <a:t>Community </a:t>
            </a:r>
            <a:r>
              <a:rPr lang="de-AT" sz="2600" kern="0" dirty="0" err="1" smtClean="0">
                <a:latin typeface="+mn-lt"/>
              </a:rPr>
              <a:t>structure</a:t>
            </a:r>
            <a:endParaRPr kumimoji="0" lang="de-AT" sz="2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A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 </a:t>
            </a:r>
            <a:r>
              <a:rPr kumimoji="0" lang="de-A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dynamics</a:t>
            </a:r>
            <a:endParaRPr kumimoji="0" lang="de-AT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A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</a:t>
            </a:r>
            <a:r>
              <a:rPr kumimoji="0" lang="de-A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A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</a:t>
            </a:r>
            <a:r>
              <a:rPr kumimoji="0" lang="de-A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A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influenced</a:t>
            </a:r>
            <a:r>
              <a:rPr kumimoji="0" lang="de-A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A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by</a:t>
            </a:r>
            <a:r>
              <a:rPr kumimoji="0" lang="de-A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A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management</a:t>
            </a:r>
            <a:endParaRPr kumimoji="0" lang="de-AT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Inhaltsplatzhalter 8"/>
          <p:cNvSpPr txBox="1">
            <a:spLocks/>
          </p:cNvSpPr>
          <p:nvPr/>
        </p:nvSpPr>
        <p:spPr bwMode="auto">
          <a:xfrm>
            <a:off x="467544" y="1772816"/>
            <a:ext cx="827868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AT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</a:t>
            </a:r>
            <a:r>
              <a:rPr kumimoji="0" lang="de-AT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variable </a:t>
            </a:r>
            <a:r>
              <a:rPr kumimoji="0" lang="de-AT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are</a:t>
            </a:r>
            <a:r>
              <a:rPr kumimoji="0" lang="de-AT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AT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forest</a:t>
            </a:r>
            <a:r>
              <a:rPr kumimoji="0" lang="de-AT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 </a:t>
            </a:r>
            <a:r>
              <a:rPr kumimoji="0" lang="de-AT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stocks</a:t>
            </a:r>
            <a:r>
              <a:rPr kumimoji="0" lang="de-AT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AT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de-AT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AT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de-AT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AT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landscape</a:t>
            </a:r>
            <a:r>
              <a:rPr kumimoji="0" lang="de-AT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AT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scale</a:t>
            </a:r>
            <a:r>
              <a:rPr kumimoji="0" lang="de-AT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AT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</a:t>
            </a:r>
            <a:r>
              <a:rPr kumimoji="0" lang="de-AT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AT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drives</a:t>
            </a:r>
            <a:r>
              <a:rPr kumimoji="0" lang="de-AT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AT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spatial</a:t>
            </a:r>
            <a:r>
              <a:rPr kumimoji="0" lang="de-AT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AT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variability</a:t>
            </a:r>
            <a:r>
              <a:rPr kumimoji="0" lang="de-AT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C </a:t>
            </a:r>
            <a:r>
              <a:rPr kumimoji="0" lang="de-AT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density</a:t>
            </a:r>
            <a:r>
              <a:rPr kumimoji="0" lang="de-AT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</a:p>
        </p:txBody>
      </p:sp>
      <p:cxnSp>
        <p:nvCxnSpPr>
          <p:cNvPr id="15" name="Gerade Verbindung mit Pfeil 14"/>
          <p:cNvCxnSpPr/>
          <p:nvPr/>
        </p:nvCxnSpPr>
        <p:spPr bwMode="auto">
          <a:xfrm flipV="1">
            <a:off x="1232336" y="2952240"/>
            <a:ext cx="1296144" cy="648072"/>
          </a:xfrm>
          <a:prstGeom prst="straightConnector1">
            <a:avLst/>
          </a:prstGeom>
          <a:noFill/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" name="Gerade Verbindung mit Pfeil 15"/>
          <p:cNvCxnSpPr/>
          <p:nvPr/>
        </p:nvCxnSpPr>
        <p:spPr bwMode="auto">
          <a:xfrm flipH="1" flipV="1">
            <a:off x="6660232" y="2996952"/>
            <a:ext cx="1296144" cy="648072"/>
          </a:xfrm>
          <a:prstGeom prst="straightConnector1">
            <a:avLst/>
          </a:prstGeom>
          <a:noFill/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ws123_veg_he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35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ap_trees_ht_over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1575"/>
            <a:ext cx="9144000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752600" y="3048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HJA Large Gap – Height Point Cloud</a:t>
            </a:r>
          </a:p>
        </p:txBody>
      </p:sp>
    </p:spTree>
    <p:extLst>
      <p:ext uri="{BB962C8B-B14F-4D97-AF65-F5344CB8AC3E}">
        <p14:creationId xmlns:p14="http://schemas.microsoft.com/office/powerpoint/2010/main" val="126747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5" descr="HJA.jpg"/>
          <p:cNvPicPr>
            <a:picLocks noChangeAspect="1"/>
          </p:cNvPicPr>
          <p:nvPr/>
        </p:nvPicPr>
        <p:blipFill>
          <a:blip r:embed="rId2" cstate="screen"/>
          <a:srcRect b="56866"/>
          <a:stretch>
            <a:fillRect/>
          </a:stretch>
        </p:blipFill>
        <p:spPr bwMode="auto">
          <a:xfrm>
            <a:off x="2441575" y="1930480"/>
            <a:ext cx="6702425" cy="221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screen"/>
          <a:srcRect t="18599" b="34639"/>
          <a:stretch>
            <a:fillRect/>
          </a:stretch>
        </p:blipFill>
        <p:spPr bwMode="auto">
          <a:xfrm>
            <a:off x="0" y="1916832"/>
            <a:ext cx="272891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entagon 14"/>
          <p:cNvSpPr/>
          <p:nvPr/>
        </p:nvSpPr>
        <p:spPr bwMode="auto">
          <a:xfrm rot="5400000">
            <a:off x="1152526" y="2999332"/>
            <a:ext cx="366712" cy="182563"/>
          </a:xfrm>
          <a:prstGeom prst="homePlate">
            <a:avLst>
              <a:gd name="adj" fmla="val 83257"/>
            </a:avLst>
          </a:prstGeom>
          <a:solidFill>
            <a:srgbClr val="FF00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study</a:t>
            </a:r>
            <a:r>
              <a:rPr lang="de-AT" dirty="0" smtClean="0"/>
              <a:t> </a:t>
            </a:r>
            <a:r>
              <a:rPr lang="de-AT" dirty="0" err="1" smtClean="0"/>
              <a:t>system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3400" y="1052736"/>
            <a:ext cx="7924800" cy="1008112"/>
          </a:xfrm>
        </p:spPr>
        <p:txBody>
          <a:bodyPr/>
          <a:lstStyle/>
          <a:p>
            <a:pPr>
              <a:buNone/>
            </a:pPr>
            <a:r>
              <a:rPr lang="de-AT" sz="2600" dirty="0" smtClean="0"/>
              <a:t>Western </a:t>
            </a:r>
            <a:r>
              <a:rPr lang="de-AT" sz="2600" dirty="0" err="1" smtClean="0"/>
              <a:t>central</a:t>
            </a:r>
            <a:r>
              <a:rPr lang="de-AT" sz="2600" dirty="0" smtClean="0"/>
              <a:t> </a:t>
            </a:r>
            <a:r>
              <a:rPr lang="de-AT" sz="2600" dirty="0" err="1" smtClean="0"/>
              <a:t>Cascades</a:t>
            </a:r>
            <a:r>
              <a:rPr lang="de-AT" sz="2600" dirty="0" smtClean="0"/>
              <a:t> in Oregon</a:t>
            </a:r>
          </a:p>
          <a:p>
            <a:pPr>
              <a:buNone/>
            </a:pPr>
            <a:r>
              <a:rPr lang="de-AT" sz="1800" dirty="0" err="1" smtClean="0"/>
              <a:t>hotspot</a:t>
            </a:r>
            <a:r>
              <a:rPr lang="de-AT" sz="1800" dirty="0" smtClean="0"/>
              <a:t> of </a:t>
            </a:r>
            <a:r>
              <a:rPr lang="de-AT" sz="1800" dirty="0" err="1" smtClean="0"/>
              <a:t>terrestrial</a:t>
            </a:r>
            <a:r>
              <a:rPr lang="de-AT" sz="1800" dirty="0" smtClean="0"/>
              <a:t> C </a:t>
            </a:r>
            <a:r>
              <a:rPr lang="de-AT" sz="1800" dirty="0" err="1" smtClean="0"/>
              <a:t>storage</a:t>
            </a:r>
            <a:r>
              <a:rPr lang="de-AT" sz="1800" dirty="0" smtClean="0"/>
              <a:t> – </a:t>
            </a:r>
            <a:r>
              <a:rPr lang="de-AT" sz="1800" dirty="0" err="1" smtClean="0"/>
              <a:t>among</a:t>
            </a:r>
            <a:r>
              <a:rPr lang="de-AT" sz="1800" dirty="0" smtClean="0"/>
              <a:t> </a:t>
            </a:r>
            <a:r>
              <a:rPr lang="de-AT" sz="1800" dirty="0" err="1" smtClean="0"/>
              <a:t>the</a:t>
            </a:r>
            <a:r>
              <a:rPr lang="de-AT" sz="1800" dirty="0" smtClean="0"/>
              <a:t> </a:t>
            </a:r>
            <a:r>
              <a:rPr lang="de-AT" sz="1800" dirty="0" err="1" smtClean="0"/>
              <a:t>most</a:t>
            </a:r>
            <a:r>
              <a:rPr lang="de-AT" sz="1800" dirty="0" smtClean="0"/>
              <a:t> </a:t>
            </a:r>
            <a:r>
              <a:rPr lang="de-AT" sz="1800" dirty="0" err="1" smtClean="0"/>
              <a:t>C-rich</a:t>
            </a:r>
            <a:r>
              <a:rPr lang="de-AT" sz="1800" dirty="0" smtClean="0"/>
              <a:t> </a:t>
            </a:r>
            <a:r>
              <a:rPr lang="de-AT" sz="1800" dirty="0" err="1" smtClean="0"/>
              <a:t>ecosystems</a:t>
            </a:r>
            <a:r>
              <a:rPr lang="de-AT" sz="1800" dirty="0" smtClean="0"/>
              <a:t> </a:t>
            </a:r>
            <a:r>
              <a:rPr lang="de-AT" sz="1800" dirty="0" err="1" smtClean="0"/>
              <a:t>globally</a:t>
            </a:r>
            <a:r>
              <a:rPr lang="de-AT" sz="1800" dirty="0" smtClean="0"/>
              <a:t> </a:t>
            </a:r>
            <a:endParaRPr lang="de-AT" sz="1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2012-03-01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 bwMode="auto">
          <a:xfrm>
            <a:off x="0" y="3861048"/>
            <a:ext cx="9144000" cy="298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7" name="Inhaltsplatzhalter 30"/>
          <p:cNvSpPr txBox="1">
            <a:spLocks/>
          </p:cNvSpPr>
          <p:nvPr/>
        </p:nvSpPr>
        <p:spPr bwMode="auto">
          <a:xfrm>
            <a:off x="467544" y="4149080"/>
            <a:ext cx="756699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Tx/>
              <a:tabLst/>
              <a:defRPr/>
            </a:pPr>
            <a:r>
              <a:rPr kumimoji="0" lang="de-AT" sz="2600" i="0" u="none" strike="noStrike" kern="0" cap="none" spc="0" normalizeH="0" baseline="0" noProof="0" dirty="0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HJ Andrews Experimental </a:t>
            </a:r>
            <a:r>
              <a:rPr lang="de-AT" sz="2600" kern="0" dirty="0" smtClean="0">
                <a:solidFill>
                  <a:srgbClr val="669900"/>
                </a:solidFill>
                <a:latin typeface="+mn-lt"/>
              </a:rPr>
              <a:t>F</a:t>
            </a:r>
            <a:r>
              <a:rPr kumimoji="0" lang="de-AT" sz="2600" i="0" u="none" strike="noStrike" kern="0" cap="none" spc="0" normalizeH="0" baseline="0" noProof="0" dirty="0" err="1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orest</a:t>
            </a:r>
            <a:endParaRPr lang="de-AT" sz="2600" kern="0" dirty="0" smtClean="0">
              <a:solidFill>
                <a:srgbClr val="669900"/>
              </a:solidFill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Tx/>
              <a:tabLst/>
              <a:defRPr/>
            </a:pPr>
            <a:r>
              <a:rPr kumimoji="0" lang="de-A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6364 ha</a:t>
            </a:r>
            <a:r>
              <a:rPr lang="de-AT" kern="0" dirty="0" smtClean="0">
                <a:latin typeface="+mn-lt"/>
              </a:rPr>
              <a:t>, </a:t>
            </a:r>
            <a:r>
              <a:rPr lang="de-AT" kern="0" dirty="0" err="1" smtClean="0">
                <a:latin typeface="+mn-lt"/>
              </a:rPr>
              <a:t>whereof</a:t>
            </a:r>
            <a:r>
              <a:rPr lang="de-AT" kern="0" dirty="0" smtClean="0">
                <a:latin typeface="+mn-lt"/>
              </a:rPr>
              <a:t> 2191 ha </a:t>
            </a:r>
            <a:r>
              <a:rPr lang="de-AT" kern="0" dirty="0" err="1" smtClean="0">
                <a:latin typeface="+mn-lt"/>
              </a:rPr>
              <a:t>old-growth</a:t>
            </a:r>
            <a:endParaRPr lang="de-AT" kern="0" dirty="0" smtClean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Tx/>
              <a:tabLst/>
              <a:defRPr/>
            </a:pPr>
            <a:r>
              <a:rPr kumimoji="0" lang="de-AT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elevation</a:t>
            </a:r>
            <a:r>
              <a:rPr kumimoji="0" lang="de-A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de-AT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range</a:t>
            </a:r>
            <a:r>
              <a:rPr kumimoji="0" lang="de-A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 410 – 1,630m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Tx/>
              <a:tabLst/>
              <a:defRPr/>
            </a:pPr>
            <a:r>
              <a:rPr kumimoji="0" lang="de-AT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Tsuga</a:t>
            </a:r>
            <a:r>
              <a:rPr kumimoji="0" lang="de-AT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de-AT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heterophylla</a:t>
            </a:r>
            <a:r>
              <a:rPr kumimoji="0" lang="de-AT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de-A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to </a:t>
            </a:r>
            <a:r>
              <a:rPr kumimoji="0" lang="de-AT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Abies</a:t>
            </a:r>
            <a:r>
              <a:rPr kumimoji="0" lang="de-AT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de-AT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amabilis</a:t>
            </a:r>
            <a:r>
              <a:rPr kumimoji="0" lang="de-AT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de-AT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zone</a:t>
            </a:r>
            <a:endParaRPr kumimoji="0" lang="de-AT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Tx/>
              <a:tabLst/>
              <a:defRPr/>
            </a:pPr>
            <a:r>
              <a:rPr lang="de-AT" kern="0" dirty="0" err="1" smtClean="0">
                <a:latin typeface="+mn-lt"/>
              </a:rPr>
              <a:t>temperature</a:t>
            </a:r>
            <a:r>
              <a:rPr lang="de-AT" kern="0" dirty="0" smtClean="0">
                <a:latin typeface="+mn-lt"/>
              </a:rPr>
              <a:t>: 1°C (I) to 18°C (VII)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SzTx/>
              <a:tabLst/>
              <a:defRPr/>
            </a:pPr>
            <a:r>
              <a:rPr kumimoji="0" lang="de-AT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precipitation</a:t>
            </a:r>
            <a:r>
              <a:rPr kumimoji="0" lang="de-A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 2300mm (</a:t>
            </a:r>
            <a:r>
              <a:rPr kumimoji="0" lang="de-AT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base</a:t>
            </a:r>
            <a:r>
              <a:rPr kumimoji="0" lang="de-A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) to 3500mm (high </a:t>
            </a:r>
            <a:r>
              <a:rPr kumimoji="0" lang="de-AT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elevation</a:t>
            </a:r>
            <a:r>
              <a:rPr kumimoji="0" lang="de-A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)</a:t>
            </a:r>
          </a:p>
        </p:txBody>
      </p:sp>
      <p:pic>
        <p:nvPicPr>
          <p:cNvPr id="8" name="Picture 3"/>
          <p:cNvPicPr preferRelativeResize="0">
            <a:picLocks noChangeAspect="1" noChangeArrowheads="1"/>
          </p:cNvPicPr>
          <p:nvPr/>
        </p:nvPicPr>
        <p:blipFill>
          <a:blip r:embed="rId4" cstate="print"/>
          <a:srcRect t="14929" r="8876" b="15322"/>
          <a:stretch>
            <a:fillRect/>
          </a:stretch>
        </p:blipFill>
        <p:spPr bwMode="auto">
          <a:xfrm>
            <a:off x="5447045" y="4077072"/>
            <a:ext cx="330243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91124" t="16054" b="16447"/>
          <a:stretch>
            <a:fillRect/>
          </a:stretch>
        </p:blipFill>
        <p:spPr bwMode="auto">
          <a:xfrm>
            <a:off x="8821489" y="4113344"/>
            <a:ext cx="317183" cy="24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feld 9"/>
          <p:cNvSpPr txBox="1"/>
          <p:nvPr/>
        </p:nvSpPr>
        <p:spPr>
          <a:xfrm>
            <a:off x="8712968" y="3933056"/>
            <a:ext cx="467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/>
              <a:t>°C</a:t>
            </a:r>
            <a:endParaRPr lang="de-A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15064" cy="914400"/>
          </a:xfrm>
        </p:spPr>
        <p:txBody>
          <a:bodyPr/>
          <a:lstStyle/>
          <a:p>
            <a:r>
              <a:rPr lang="de-AT" dirty="0" err="1" smtClean="0"/>
              <a:t>Estimating</a:t>
            </a:r>
            <a:r>
              <a:rPr lang="de-AT" dirty="0" smtClean="0"/>
              <a:t> </a:t>
            </a:r>
            <a:r>
              <a:rPr lang="de-AT" dirty="0" err="1" smtClean="0"/>
              <a:t>aboveground</a:t>
            </a:r>
            <a:r>
              <a:rPr lang="de-AT" dirty="0" smtClean="0"/>
              <a:t> C </a:t>
            </a:r>
            <a:r>
              <a:rPr lang="de-AT" dirty="0" err="1" smtClean="0"/>
              <a:t>density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3400" y="1196752"/>
            <a:ext cx="7924800" cy="4419600"/>
          </a:xfrm>
        </p:spPr>
        <p:txBody>
          <a:bodyPr/>
          <a:lstStyle/>
          <a:p>
            <a:pPr>
              <a:buNone/>
            </a:pPr>
            <a:r>
              <a:rPr lang="de-AT" sz="2600" dirty="0" err="1" smtClean="0"/>
              <a:t>LIDAR-based</a:t>
            </a:r>
            <a:r>
              <a:rPr lang="de-AT" sz="2600" dirty="0" smtClean="0"/>
              <a:t> </a:t>
            </a:r>
            <a:r>
              <a:rPr lang="de-AT" sz="2600" dirty="0" err="1" smtClean="0"/>
              <a:t>model</a:t>
            </a:r>
            <a:r>
              <a:rPr lang="de-AT" sz="2600" dirty="0" smtClean="0"/>
              <a:t> of </a:t>
            </a:r>
            <a:r>
              <a:rPr lang="de-AT" sz="2600" dirty="0" err="1" smtClean="0"/>
              <a:t>aboveground</a:t>
            </a:r>
            <a:r>
              <a:rPr lang="de-AT" sz="2600" dirty="0" smtClean="0"/>
              <a:t> live </a:t>
            </a:r>
            <a:r>
              <a:rPr lang="de-AT" sz="2600" dirty="0" err="1" smtClean="0"/>
              <a:t>carbon</a:t>
            </a:r>
            <a:r>
              <a:rPr lang="de-AT" sz="2600" dirty="0" smtClean="0"/>
              <a:t> </a:t>
            </a:r>
            <a:r>
              <a:rPr lang="de-AT" sz="2600" dirty="0" err="1" smtClean="0"/>
              <a:t>density</a:t>
            </a:r>
            <a:endParaRPr lang="de-AT" sz="2600" dirty="0" smtClean="0"/>
          </a:p>
          <a:p>
            <a:pPr>
              <a:buNone/>
            </a:pPr>
            <a:r>
              <a:rPr lang="de-AT" sz="1800" dirty="0" err="1" smtClean="0"/>
              <a:t>based</a:t>
            </a:r>
            <a:r>
              <a:rPr lang="de-AT" sz="1800" dirty="0" smtClean="0"/>
              <a:t> on 708 </a:t>
            </a:r>
            <a:r>
              <a:rPr lang="de-AT" sz="1800" dirty="0" err="1" smtClean="0"/>
              <a:t>terrestrial</a:t>
            </a:r>
            <a:r>
              <a:rPr lang="de-AT" sz="1800" dirty="0" smtClean="0"/>
              <a:t> </a:t>
            </a:r>
            <a:r>
              <a:rPr lang="de-AT" sz="1800" dirty="0" err="1" smtClean="0"/>
              <a:t>inventory</a:t>
            </a:r>
            <a:r>
              <a:rPr lang="de-AT" sz="1800" dirty="0" smtClean="0"/>
              <a:t> </a:t>
            </a:r>
            <a:r>
              <a:rPr lang="de-AT" sz="1800" dirty="0" err="1" smtClean="0"/>
              <a:t>plots</a:t>
            </a:r>
            <a:endParaRPr lang="de-AT" sz="1800" dirty="0" smtClean="0"/>
          </a:p>
          <a:p>
            <a:pPr>
              <a:buNone/>
            </a:pPr>
            <a:r>
              <a:rPr lang="de-AT" sz="1800" dirty="0" err="1" smtClean="0"/>
              <a:t>spatial</a:t>
            </a:r>
            <a:r>
              <a:rPr lang="de-AT" sz="1800" dirty="0" smtClean="0"/>
              <a:t> </a:t>
            </a:r>
            <a:r>
              <a:rPr lang="de-AT" sz="1800" dirty="0" err="1" smtClean="0"/>
              <a:t>resolution</a:t>
            </a:r>
            <a:r>
              <a:rPr lang="de-AT" sz="1800" dirty="0" smtClean="0"/>
              <a:t> 5m </a:t>
            </a:r>
            <a:r>
              <a:rPr lang="de-AT" sz="1800" dirty="0" err="1" smtClean="0"/>
              <a:t>cells</a:t>
            </a:r>
            <a:r>
              <a:rPr lang="de-AT" sz="1800" dirty="0" smtClean="0"/>
              <a:t>, </a:t>
            </a:r>
            <a:r>
              <a:rPr lang="de-AT" sz="1800" dirty="0" err="1" smtClean="0"/>
              <a:t>aggregated</a:t>
            </a:r>
            <a:r>
              <a:rPr lang="de-AT" sz="1800" dirty="0" smtClean="0"/>
              <a:t> to 100m </a:t>
            </a:r>
            <a:r>
              <a:rPr lang="de-AT" sz="1800" dirty="0" err="1" smtClean="0"/>
              <a:t>cells</a:t>
            </a:r>
            <a:endParaRPr lang="de-AT" sz="1800" dirty="0" smtClean="0"/>
          </a:p>
          <a:p>
            <a:pPr>
              <a:buNone/>
            </a:pPr>
            <a:r>
              <a:rPr lang="de-AT" sz="1800" dirty="0" err="1" smtClean="0"/>
              <a:t>permutation</a:t>
            </a:r>
            <a:r>
              <a:rPr lang="de-AT" sz="1800" dirty="0" smtClean="0"/>
              <a:t> model </a:t>
            </a:r>
            <a:r>
              <a:rPr lang="de-AT" sz="1800" dirty="0" err="1" smtClean="0"/>
              <a:t>approach</a:t>
            </a:r>
            <a:r>
              <a:rPr lang="de-AT" sz="1800" dirty="0" smtClean="0"/>
              <a:t>, R²=0.768</a:t>
            </a:r>
          </a:p>
          <a:p>
            <a:pPr>
              <a:buNone/>
            </a:pPr>
            <a:r>
              <a:rPr lang="de-AT" sz="1800" dirty="0" smtClean="0"/>
              <a:t>final </a:t>
            </a:r>
            <a:r>
              <a:rPr lang="de-AT" sz="1800" dirty="0" err="1" smtClean="0"/>
              <a:t>predictors</a:t>
            </a:r>
            <a:r>
              <a:rPr lang="de-AT" sz="1800" dirty="0" smtClean="0"/>
              <a:t>: 95</a:t>
            </a:r>
            <a:r>
              <a:rPr lang="de-AT" sz="1800" baseline="30000" dirty="0" smtClean="0"/>
              <a:t>th</a:t>
            </a:r>
            <a:r>
              <a:rPr lang="de-AT" sz="1800" dirty="0" smtClean="0"/>
              <a:t> </a:t>
            </a:r>
            <a:r>
              <a:rPr lang="de-AT" sz="1800" dirty="0" err="1" smtClean="0"/>
              <a:t>percentile</a:t>
            </a:r>
            <a:r>
              <a:rPr lang="de-AT" sz="1800" dirty="0" smtClean="0"/>
              <a:t> </a:t>
            </a:r>
            <a:r>
              <a:rPr lang="de-AT" sz="1800" dirty="0" err="1" smtClean="0"/>
              <a:t>return</a:t>
            </a:r>
            <a:r>
              <a:rPr lang="de-AT" sz="1800" dirty="0" smtClean="0"/>
              <a:t> </a:t>
            </a:r>
            <a:r>
              <a:rPr lang="de-AT" sz="1800" dirty="0" err="1" smtClean="0"/>
              <a:t>height</a:t>
            </a:r>
            <a:r>
              <a:rPr lang="de-AT" sz="1800" dirty="0" smtClean="0"/>
              <a:t>, </a:t>
            </a:r>
            <a:r>
              <a:rPr lang="de-AT" sz="1800" dirty="0" err="1" smtClean="0"/>
              <a:t>elevation</a:t>
            </a:r>
            <a:r>
              <a:rPr lang="de-AT" sz="1800" dirty="0" smtClean="0"/>
              <a:t>, </a:t>
            </a:r>
            <a:r>
              <a:rPr lang="de-AT" sz="1800" dirty="0" err="1" smtClean="0"/>
              <a:t>spatial</a:t>
            </a:r>
            <a:r>
              <a:rPr lang="de-AT" sz="1800" dirty="0" smtClean="0"/>
              <a:t> </a:t>
            </a:r>
            <a:r>
              <a:rPr lang="de-AT" sz="1800" dirty="0" err="1" smtClean="0"/>
              <a:t>variation</a:t>
            </a:r>
            <a:r>
              <a:rPr lang="de-AT" sz="1800" dirty="0" smtClean="0"/>
              <a:t> in </a:t>
            </a:r>
            <a:r>
              <a:rPr lang="de-AT" sz="1800" dirty="0" err="1" smtClean="0"/>
              <a:t>Lidar</a:t>
            </a:r>
            <a:r>
              <a:rPr lang="de-AT" sz="1800" dirty="0" smtClean="0"/>
              <a:t> </a:t>
            </a:r>
            <a:r>
              <a:rPr lang="de-AT" sz="1800" dirty="0" err="1" smtClean="0"/>
              <a:t>return</a:t>
            </a:r>
            <a:r>
              <a:rPr lang="de-AT" sz="1800" dirty="0" smtClean="0"/>
              <a:t> </a:t>
            </a:r>
            <a:r>
              <a:rPr lang="de-AT" sz="1800" dirty="0" err="1" smtClean="0"/>
              <a:t>height</a:t>
            </a:r>
            <a:endParaRPr lang="de-AT" sz="1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2012-08-07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8010" t="13815" r="6391" b="7751"/>
          <a:stretch>
            <a:fillRect/>
          </a:stretch>
        </p:blipFill>
        <p:spPr bwMode="auto">
          <a:xfrm>
            <a:off x="539552" y="3068960"/>
            <a:ext cx="5256584" cy="340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6084168" y="450912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 smtClean="0"/>
              <a:t>Map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LiDAR</a:t>
            </a:r>
            <a:r>
              <a:rPr lang="de-AT" dirty="0" smtClean="0"/>
              <a:t> </a:t>
            </a:r>
            <a:r>
              <a:rPr lang="de-AT" dirty="0" err="1" smtClean="0"/>
              <a:t>first</a:t>
            </a:r>
            <a:r>
              <a:rPr lang="de-AT" dirty="0" smtClean="0"/>
              <a:t> </a:t>
            </a:r>
            <a:r>
              <a:rPr lang="de-AT" dirty="0" err="1" smtClean="0"/>
              <a:t>returns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Aboveground</a:t>
            </a:r>
            <a:r>
              <a:rPr lang="de-AT" dirty="0" smtClean="0"/>
              <a:t> C </a:t>
            </a:r>
            <a:r>
              <a:rPr lang="de-AT" dirty="0" err="1" smtClean="0"/>
              <a:t>density</a:t>
            </a:r>
            <a:r>
              <a:rPr lang="de-AT" dirty="0" smtClean="0"/>
              <a:t> </a:t>
            </a:r>
            <a:r>
              <a:rPr lang="de-AT" dirty="0" err="1" smtClean="0"/>
              <a:t>at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HJ Andrews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2012-08-07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740" y="952302"/>
            <a:ext cx="7787684" cy="514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611560" y="608400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 smtClean="0"/>
              <a:t>Mean</a:t>
            </a:r>
            <a:r>
              <a:rPr lang="de-AT" dirty="0" smtClean="0"/>
              <a:t>: 316.8 Mg C ha</a:t>
            </a:r>
            <a:r>
              <a:rPr lang="de-AT" baseline="30000" dirty="0" smtClean="0"/>
              <a:t>-1</a:t>
            </a:r>
            <a:endParaRPr lang="de-AT" baseline="30000" dirty="0"/>
          </a:p>
        </p:txBody>
      </p:sp>
      <p:sp>
        <p:nvSpPr>
          <p:cNvPr id="8" name="Textfeld 7"/>
          <p:cNvSpPr txBox="1"/>
          <p:nvPr/>
        </p:nvSpPr>
        <p:spPr>
          <a:xfrm>
            <a:off x="2915816" y="60932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SD: ±168.3 Mg C ha</a:t>
            </a:r>
            <a:r>
              <a:rPr lang="de-AT" baseline="30000" dirty="0" smtClean="0"/>
              <a:t>-1</a:t>
            </a:r>
            <a:endParaRPr lang="de-AT" baseline="30000" dirty="0"/>
          </a:p>
        </p:txBody>
      </p:sp>
      <p:sp>
        <p:nvSpPr>
          <p:cNvPr id="9" name="Textfeld 8"/>
          <p:cNvSpPr txBox="1"/>
          <p:nvPr/>
        </p:nvSpPr>
        <p:spPr>
          <a:xfrm>
            <a:off x="5076056" y="609329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dirty="0" smtClean="0"/>
              <a:t>95</a:t>
            </a:r>
            <a:r>
              <a:rPr lang="de-AT" baseline="30000" dirty="0" smtClean="0"/>
              <a:t>th</a:t>
            </a:r>
            <a:r>
              <a:rPr lang="de-AT" dirty="0" smtClean="0"/>
              <a:t> </a:t>
            </a:r>
            <a:r>
              <a:rPr lang="de-AT" dirty="0" err="1" smtClean="0"/>
              <a:t>percentile</a:t>
            </a:r>
            <a:r>
              <a:rPr lang="de-AT" dirty="0" smtClean="0"/>
              <a:t>: 599.9 Mg C ha</a:t>
            </a:r>
            <a:r>
              <a:rPr lang="de-AT" baseline="30000" dirty="0" smtClean="0"/>
              <a:t>-1</a:t>
            </a:r>
            <a:endParaRPr lang="de-AT" baseline="30000" dirty="0"/>
          </a:p>
        </p:txBody>
      </p:sp>
      <p:sp>
        <p:nvSpPr>
          <p:cNvPr id="10" name="Textfeld 9"/>
          <p:cNvSpPr txBox="1"/>
          <p:nvPr/>
        </p:nvSpPr>
        <p:spPr>
          <a:xfrm>
            <a:off x="8244408" y="3356992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/>
              <a:t>Mg C ha</a:t>
            </a:r>
            <a:r>
              <a:rPr lang="de-AT" sz="1400" baseline="30000" dirty="0" smtClean="0"/>
              <a:t>-1</a:t>
            </a:r>
            <a:endParaRPr lang="de-AT" sz="14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15064" cy="914400"/>
          </a:xfrm>
        </p:spPr>
        <p:txBody>
          <a:bodyPr/>
          <a:lstStyle/>
          <a:p>
            <a:r>
              <a:rPr lang="de-AT" dirty="0" err="1" smtClean="0"/>
              <a:t>Aboveground</a:t>
            </a:r>
            <a:r>
              <a:rPr lang="de-AT" dirty="0" smtClean="0"/>
              <a:t> C </a:t>
            </a:r>
            <a:r>
              <a:rPr lang="de-AT" dirty="0" err="1" smtClean="0"/>
              <a:t>density</a:t>
            </a:r>
            <a:r>
              <a:rPr lang="de-AT" dirty="0" smtClean="0"/>
              <a:t> in </a:t>
            </a:r>
            <a:r>
              <a:rPr lang="de-AT" dirty="0" err="1" smtClean="0"/>
              <a:t>old-growth</a:t>
            </a:r>
            <a:r>
              <a:rPr lang="de-AT" dirty="0" smtClean="0"/>
              <a:t> </a:t>
            </a:r>
            <a:r>
              <a:rPr lang="de-AT" dirty="0" err="1" smtClean="0"/>
              <a:t>forests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2012-08-07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740" y="952302"/>
            <a:ext cx="7787684" cy="514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611560" y="608400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 smtClean="0"/>
              <a:t>Mean</a:t>
            </a:r>
            <a:r>
              <a:rPr lang="de-AT" dirty="0" smtClean="0"/>
              <a:t>: 435.1 Mg C ha</a:t>
            </a:r>
            <a:r>
              <a:rPr lang="de-AT" baseline="30000" dirty="0" smtClean="0"/>
              <a:t>-1</a:t>
            </a:r>
            <a:endParaRPr lang="de-AT" baseline="30000" dirty="0"/>
          </a:p>
        </p:txBody>
      </p:sp>
      <p:sp>
        <p:nvSpPr>
          <p:cNvPr id="8" name="Textfeld 7"/>
          <p:cNvSpPr txBox="1"/>
          <p:nvPr/>
        </p:nvSpPr>
        <p:spPr>
          <a:xfrm>
            <a:off x="2915816" y="60932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SD: ±149.2 Mg C ha</a:t>
            </a:r>
            <a:r>
              <a:rPr lang="de-AT" baseline="30000" dirty="0" smtClean="0"/>
              <a:t>-1</a:t>
            </a:r>
            <a:endParaRPr lang="de-AT" baseline="30000" dirty="0"/>
          </a:p>
        </p:txBody>
      </p:sp>
      <p:sp>
        <p:nvSpPr>
          <p:cNvPr id="9" name="Textfeld 8"/>
          <p:cNvSpPr txBox="1"/>
          <p:nvPr/>
        </p:nvSpPr>
        <p:spPr>
          <a:xfrm>
            <a:off x="5076056" y="609329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dirty="0" smtClean="0"/>
              <a:t>95</a:t>
            </a:r>
            <a:r>
              <a:rPr lang="de-AT" baseline="30000" dirty="0" smtClean="0"/>
              <a:t>th</a:t>
            </a:r>
            <a:r>
              <a:rPr lang="de-AT" dirty="0" smtClean="0"/>
              <a:t> </a:t>
            </a:r>
            <a:r>
              <a:rPr lang="de-AT" dirty="0" err="1" smtClean="0"/>
              <a:t>percentile</a:t>
            </a:r>
            <a:r>
              <a:rPr lang="de-AT" dirty="0" smtClean="0"/>
              <a:t>: 667.3 Mg C ha</a:t>
            </a:r>
            <a:r>
              <a:rPr lang="de-AT" baseline="30000" dirty="0" smtClean="0"/>
              <a:t>-1</a:t>
            </a:r>
            <a:endParaRPr lang="de-AT" baseline="30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59" y="966144"/>
            <a:ext cx="7794168" cy="51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8244408" y="3356992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/>
              <a:t>Mg C ha</a:t>
            </a:r>
            <a:r>
              <a:rPr lang="de-AT" sz="1400" baseline="30000" dirty="0" smtClean="0"/>
              <a:t>-1</a:t>
            </a:r>
            <a:endParaRPr lang="de-AT" sz="14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680</Words>
  <Application>Microsoft Office PowerPoint</Application>
  <PresentationFormat>On-screen Show (4:3)</PresentationFormat>
  <Paragraphs>163</Paragraphs>
  <Slides>21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Standarddesign</vt:lpstr>
      <vt:lpstr>PowerPoint Presentation</vt:lpstr>
      <vt:lpstr>PowerPoint Presentation</vt:lpstr>
      <vt:lpstr>Question</vt:lpstr>
      <vt:lpstr>PowerPoint Presentation</vt:lpstr>
      <vt:lpstr>PowerPoint Presentation</vt:lpstr>
      <vt:lpstr>The study system</vt:lpstr>
      <vt:lpstr>Estimating aboveground C density</vt:lpstr>
      <vt:lpstr>Aboveground C density at the HJ Andrews</vt:lpstr>
      <vt:lpstr>Aboveground C density in old-growth forests</vt:lpstr>
      <vt:lpstr>Simulation modeling as diagnostic tool</vt:lpstr>
      <vt:lpstr>HJ Andrews ~ 1500 AD</vt:lpstr>
      <vt:lpstr>PowerPoint Presentation</vt:lpstr>
      <vt:lpstr>PowerPoint Presentation</vt:lpstr>
      <vt:lpstr>…at individual-tree resolution</vt:lpstr>
      <vt:lpstr>…at individual-tree resolution</vt:lpstr>
      <vt:lpstr>C dynamics at the HJA</vt:lpstr>
      <vt:lpstr>Conclusions</vt:lpstr>
      <vt:lpstr>Potential drivers of C variability</vt:lpstr>
      <vt:lpstr>PowerPoint Presentation</vt:lpstr>
      <vt:lpstr>PowerPoint Presentation</vt:lpstr>
      <vt:lpstr>aboveground vs. total C density</vt:lpstr>
    </vt:vector>
  </TitlesOfParts>
  <Company>BOKU Wien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Rupert Seidl</dc:creator>
  <cp:lastModifiedBy>Spies, Thomas A.</cp:lastModifiedBy>
  <cp:revision>2822</cp:revision>
  <dcterms:created xsi:type="dcterms:W3CDTF">2006-03-08T09:09:08Z</dcterms:created>
  <dcterms:modified xsi:type="dcterms:W3CDTF">2012-09-11T13:09:39Z</dcterms:modified>
</cp:coreProperties>
</file>